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60" r:id="rId4"/>
    <p:sldId id="263" r:id="rId5"/>
    <p:sldId id="262" r:id="rId6"/>
    <p:sldId id="292" r:id="rId7"/>
    <p:sldId id="264" r:id="rId8"/>
    <p:sldId id="266" r:id="rId9"/>
    <p:sldId id="265" r:id="rId10"/>
    <p:sldId id="281" r:id="rId11"/>
    <p:sldId id="282" r:id="rId12"/>
    <p:sldId id="267" r:id="rId13"/>
    <p:sldId id="268" r:id="rId14"/>
    <p:sldId id="269" r:id="rId15"/>
    <p:sldId id="284" r:id="rId16"/>
    <p:sldId id="271" r:id="rId17"/>
    <p:sldId id="272" r:id="rId18"/>
    <p:sldId id="273" r:id="rId19"/>
    <p:sldId id="274" r:id="rId20"/>
    <p:sldId id="275" r:id="rId21"/>
    <p:sldId id="280" r:id="rId22"/>
    <p:sldId id="276" r:id="rId23"/>
    <p:sldId id="277" r:id="rId24"/>
    <p:sldId id="286" r:id="rId25"/>
    <p:sldId id="287" r:id="rId26"/>
    <p:sldId id="278" r:id="rId27"/>
    <p:sldId id="285" r:id="rId28"/>
    <p:sldId id="279" r:id="rId29"/>
    <p:sldId id="270" r:id="rId30"/>
    <p:sldId id="288" r:id="rId31"/>
    <p:sldId id="289" r:id="rId32"/>
    <p:sldId id="291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38" r:id="rId45"/>
    <p:sldId id="335" r:id="rId46"/>
    <p:sldId id="336" r:id="rId47"/>
    <p:sldId id="337" r:id="rId48"/>
    <p:sldId id="340" r:id="rId49"/>
    <p:sldId id="339" r:id="rId50"/>
    <p:sldId id="341" r:id="rId51"/>
    <p:sldId id="342" r:id="rId52"/>
    <p:sldId id="343" r:id="rId53"/>
    <p:sldId id="369" r:id="rId54"/>
    <p:sldId id="370" r:id="rId55"/>
    <p:sldId id="371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9" r:id="rId81"/>
    <p:sldId id="334" r:id="rId82"/>
    <p:sldId id="344" r:id="rId83"/>
    <p:sldId id="330" r:id="rId84"/>
    <p:sldId id="345" r:id="rId85"/>
    <p:sldId id="331" r:id="rId86"/>
    <p:sldId id="332" r:id="rId87"/>
    <p:sldId id="333" r:id="rId88"/>
    <p:sldId id="36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46" r:id="rId99"/>
    <p:sldId id="365" r:id="rId100"/>
    <p:sldId id="347" r:id="rId101"/>
    <p:sldId id="348" r:id="rId102"/>
    <p:sldId id="366" r:id="rId103"/>
    <p:sldId id="349" r:id="rId104"/>
    <p:sldId id="367" r:id="rId105"/>
    <p:sldId id="350" r:id="rId106"/>
    <p:sldId id="368" r:id="rId107"/>
    <p:sldId id="351" r:id="rId108"/>
    <p:sldId id="352" r:id="rId109"/>
    <p:sldId id="353" r:id="rId1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4889" autoAdjust="0"/>
    <p:restoredTop sz="94660"/>
  </p:normalViewPr>
  <p:slideViewPr>
    <p:cSldViewPr>
      <p:cViewPr>
        <p:scale>
          <a:sx n="50" d="100"/>
          <a:sy n="50" d="100"/>
        </p:scale>
        <p:origin x="-965" y="-1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050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050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9CFED-591F-4E66-94F1-EBED9BCC6EB0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295400"/>
            <a:ext cx="8458200" cy="1851025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/>
              <a:t>BONE &amp; JOINT INFECTIONS</a:t>
            </a:r>
            <a:br>
              <a:rPr lang="en-US" sz="5400" dirty="0" smtClean="0"/>
            </a:br>
            <a:r>
              <a:rPr lang="en-US" sz="5400" dirty="0" smtClean="0"/>
              <a:t>-SURGICAL MANAGEMENT- </a:t>
            </a:r>
            <a:endParaRPr lang="en-US"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Acute  </a:t>
            </a:r>
            <a:r>
              <a:rPr lang="en-US" dirty="0" err="1" smtClean="0"/>
              <a:t>Osteomyelitis</a:t>
            </a:r>
            <a:endParaRPr lang="en-US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382000" cy="4419600"/>
          </a:xfr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en-US" sz="3600" u="sng" dirty="0" smtClean="0"/>
              <a:t>Age variation</a:t>
            </a:r>
            <a:endParaRPr lang="en-US" altLang="en-US" sz="3600" i="1" u="sng" dirty="0" smtClean="0"/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en-US" u="sng" dirty="0" smtClean="0">
                <a:solidFill>
                  <a:schemeClr val="tx2"/>
                </a:solidFill>
              </a:rPr>
              <a:t>Neonates:</a:t>
            </a:r>
            <a:endParaRPr lang="en-US" altLang="en-US" dirty="0" smtClean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en-US" sz="2800" dirty="0" smtClean="0"/>
              <a:t>Extensive bone necrosis</a:t>
            </a:r>
          </a:p>
          <a:p>
            <a:pPr>
              <a:lnSpc>
                <a:spcPct val="130000"/>
              </a:lnSpc>
            </a:pPr>
            <a:r>
              <a:rPr lang="en-US" altLang="en-US" sz="2800" dirty="0" smtClean="0"/>
              <a:t>Increased ability to absorb large </a:t>
            </a:r>
            <a:r>
              <a:rPr lang="en-US" altLang="en-US" sz="2800" dirty="0" err="1" smtClean="0"/>
              <a:t>sequestrum</a:t>
            </a:r>
            <a:endParaRPr lang="en-US" altLang="en-US" sz="2800" dirty="0" smtClean="0"/>
          </a:p>
          <a:p>
            <a:pPr>
              <a:lnSpc>
                <a:spcPct val="130000"/>
              </a:lnSpc>
            </a:pPr>
            <a:r>
              <a:rPr lang="en-US" altLang="en-US" sz="2800" dirty="0" smtClean="0"/>
              <a:t>Increased ability to remodel</a:t>
            </a:r>
          </a:p>
          <a:p>
            <a:pPr>
              <a:lnSpc>
                <a:spcPct val="130000"/>
              </a:lnSpc>
            </a:pPr>
            <a:r>
              <a:rPr lang="en-US" altLang="en-US" sz="2800" dirty="0" err="1" smtClean="0"/>
              <a:t>Epiphysio-metaphyseal</a:t>
            </a:r>
            <a:r>
              <a:rPr lang="en-US" altLang="en-US" sz="2800" dirty="0" smtClean="0"/>
              <a:t> vascular connection leading to secondary septic arthritis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5273" t="16667" r="45508"/>
          <a:stretch>
            <a:fillRect/>
          </a:stretch>
        </p:blipFill>
        <p:spPr bwMode="auto">
          <a:xfrm rot="5400000">
            <a:off x="-107680" y="1224009"/>
            <a:ext cx="4522471" cy="4307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59179" t="16667" r="1563"/>
          <a:stretch>
            <a:fillRect/>
          </a:stretch>
        </p:blipFill>
        <p:spPr bwMode="auto">
          <a:xfrm rot="5400000">
            <a:off x="4797187" y="1291990"/>
            <a:ext cx="3962401" cy="4731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21680" t="3125" r="32617"/>
          <a:stretch>
            <a:fillRect/>
          </a:stretch>
        </p:blipFill>
        <p:spPr bwMode="auto">
          <a:xfrm rot="16200000">
            <a:off x="1676400" y="228600"/>
            <a:ext cx="5943600" cy="70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0" y="2971800"/>
            <a:ext cx="5788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Solitary Bone Cyst</a:t>
            </a:r>
            <a:endParaRPr lang="en-US" sz="540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5273" r="6836"/>
          <a:stretch>
            <a:fillRect/>
          </a:stretch>
        </p:blipFill>
        <p:spPr bwMode="auto">
          <a:xfrm>
            <a:off x="152400" y="990600"/>
            <a:ext cx="8815388" cy="5641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2590800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Aneurismal Bone Cyst</a:t>
            </a:r>
            <a:endParaRPr lang="en-US" sz="480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11133" r="17969"/>
          <a:stretch>
            <a:fillRect/>
          </a:stretch>
        </p:blipFill>
        <p:spPr bwMode="auto">
          <a:xfrm rot="16200000">
            <a:off x="1443000" y="1309648"/>
            <a:ext cx="6038847" cy="479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2819400"/>
            <a:ext cx="53848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 smtClean="0"/>
              <a:t>Osteoclasoma</a:t>
            </a:r>
            <a:endParaRPr lang="en-US" sz="6600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4688" t="5208" r="2734" b="2083"/>
          <a:stretch>
            <a:fillRect/>
          </a:stretch>
        </p:blipFill>
        <p:spPr bwMode="auto">
          <a:xfrm>
            <a:off x="0" y="1250066"/>
            <a:ext cx="9144000" cy="515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3516"/>
          <a:stretch>
            <a:fillRect/>
          </a:stretch>
        </p:blipFill>
        <p:spPr bwMode="auto">
          <a:xfrm>
            <a:off x="1" y="990600"/>
            <a:ext cx="9143999" cy="5330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143000"/>
            <a:ext cx="8458200" cy="2308225"/>
          </a:xfrm>
        </p:spPr>
        <p:txBody>
          <a:bodyPr>
            <a:noAutofit/>
          </a:bodyPr>
          <a:lstStyle/>
          <a:p>
            <a:pPr algn="ctr"/>
            <a:r>
              <a:rPr lang="en-US" sz="11500" dirty="0" smtClean="0"/>
              <a:t>Thank You</a:t>
            </a:r>
            <a:endParaRPr lang="en-US" sz="1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ctr">
            <a:normAutofit fontScale="90000"/>
          </a:bodyPr>
          <a:lstStyle/>
          <a:p>
            <a:r>
              <a:rPr lang="en-GB" altLang="en-US" smtClean="0"/>
              <a:t>Acute Osteomyelitis</a:t>
            </a:r>
            <a:r>
              <a:rPr lang="en-US" altLang="en-US" smtClean="0"/>
              <a:t> </a:t>
            </a:r>
            <a:br>
              <a:rPr lang="en-US" altLang="en-US" smtClean="0"/>
            </a:br>
            <a:r>
              <a:rPr lang="en-US" altLang="en-US" smtClean="0"/>
              <a:t>Clinical Features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lIns="90488" tIns="44450" rIns="90488" bIns="44450"/>
          <a:lstStyle/>
          <a:p>
            <a:pPr>
              <a:buSzPct val="50000"/>
              <a:buFont typeface="Monotype Sorts" pitchFamily="2" charset="2"/>
              <a:buChar char="l"/>
            </a:pPr>
            <a:endParaRPr lang="en-US" altLang="en-US" smtClean="0"/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mtClean="0"/>
              <a:t>severe pain </a:t>
            </a: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mtClean="0"/>
              <a:t>reluctant to move </a:t>
            </a: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mtClean="0"/>
              <a:t>fever</a:t>
            </a: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mtClean="0"/>
              <a:t>malaise</a:t>
            </a: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mtClean="0"/>
              <a:t>toxemia</a:t>
            </a:r>
          </a:p>
          <a:p>
            <a:pPr>
              <a:buFont typeface="Monotype Sorts" pitchFamily="2" charset="2"/>
              <a:buNone/>
            </a:pPr>
            <a:r>
              <a:rPr lang="en-US" altLang="en-US" smtClean="0"/>
              <a:t>          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10896600" cy="990600"/>
          </a:xfrm>
          <a:noFill/>
        </p:spPr>
        <p:txBody>
          <a:bodyPr lIns="90488" tIns="44450" rIns="90488" bIns="44450" anchor="ctr">
            <a:normAutofit fontScale="90000"/>
          </a:bodyPr>
          <a:lstStyle/>
          <a:p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Acute </a:t>
            </a:r>
            <a:r>
              <a:rPr lang="en-US" altLang="en-US" dirty="0" err="1" smtClean="0"/>
              <a:t>Osteomyelitis</a:t>
            </a:r>
            <a:r>
              <a:rPr lang="en-US" altLang="en-US" dirty="0" smtClean="0"/>
              <a:t> </a:t>
            </a:r>
            <a:br>
              <a:rPr lang="en-US" altLang="en-US" dirty="0" smtClean="0"/>
            </a:br>
            <a:r>
              <a:rPr lang="en-US" altLang="en-US" dirty="0" smtClean="0"/>
              <a:t>Pathology 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lIns="90488" tIns="44450" rIns="90488" bIns="44450"/>
          <a:lstStyle/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800" smtClean="0"/>
              <a:t>starts at metaphysis</a:t>
            </a: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800" smtClean="0"/>
              <a:t>?trauma</a:t>
            </a: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800" smtClean="0"/>
              <a:t>vascular stasis</a:t>
            </a: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800" smtClean="0"/>
              <a:t>acute inflammation</a:t>
            </a: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800" smtClean="0"/>
              <a:t>suppuration</a:t>
            </a: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800" smtClean="0"/>
              <a:t>necrosis</a:t>
            </a: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800" smtClean="0"/>
              <a:t>new bone formation </a:t>
            </a: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800" smtClean="0"/>
              <a:t>resolution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Acute  </a:t>
            </a:r>
            <a:r>
              <a:rPr lang="en-US" dirty="0" err="1" smtClean="0"/>
              <a:t>Osteomyelitis</a:t>
            </a:r>
            <a:endParaRPr lang="en-US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905000"/>
            <a:ext cx="84582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altLang="en-US" sz="3600" u="sng" smtClean="0"/>
              <a:t>Pathology:</a:t>
            </a:r>
          </a:p>
          <a:p>
            <a:pPr>
              <a:lnSpc>
                <a:spcPct val="130000"/>
              </a:lnSpc>
            </a:pPr>
            <a:r>
              <a:rPr lang="en-US" altLang="en-US" smtClean="0"/>
              <a:t>Primary focus and stage of inflammation</a:t>
            </a:r>
          </a:p>
          <a:p>
            <a:pPr>
              <a:lnSpc>
                <a:spcPct val="130000"/>
              </a:lnSpc>
            </a:pPr>
            <a:r>
              <a:rPr lang="en-US" altLang="en-US" smtClean="0"/>
              <a:t>Spread of infection with pus formation</a:t>
            </a:r>
          </a:p>
          <a:p>
            <a:pPr>
              <a:lnSpc>
                <a:spcPct val="130000"/>
              </a:lnSpc>
            </a:pPr>
            <a:r>
              <a:rPr lang="en-US" altLang="en-US" smtClean="0"/>
              <a:t>Formation of subperiosteal abscess</a:t>
            </a:r>
          </a:p>
          <a:p>
            <a:pPr>
              <a:lnSpc>
                <a:spcPct val="130000"/>
              </a:lnSpc>
            </a:pPr>
            <a:r>
              <a:rPr lang="en-US" altLang="en-US" smtClean="0"/>
              <a:t>Pus tracks toward skin to form a sinus</a:t>
            </a:r>
          </a:p>
          <a:p>
            <a:pPr>
              <a:lnSpc>
                <a:spcPct val="130000"/>
              </a:lnSpc>
            </a:pPr>
            <a:r>
              <a:rPr lang="en-US" altLang="en-US" smtClean="0"/>
              <a:t>Bone infarction (Sequestrum)</a:t>
            </a:r>
          </a:p>
          <a:p>
            <a:pPr>
              <a:lnSpc>
                <a:spcPct val="130000"/>
              </a:lnSpc>
            </a:pPr>
            <a:r>
              <a:rPr lang="en-US" altLang="en-US" smtClean="0"/>
              <a:t>New bone formation (involucrum)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027" descr="SPREAD~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600200"/>
            <a:ext cx="4572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Rectangle 1028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9848"/>
          </a:xfrm>
        </p:spPr>
        <p:txBody>
          <a:bodyPr/>
          <a:lstStyle/>
          <a:p>
            <a:r>
              <a:rPr lang="en-GB" altLang="en-US" dirty="0" smtClean="0"/>
              <a:t>Acute </a:t>
            </a:r>
            <a:r>
              <a:rPr lang="en-GB" altLang="en-US" dirty="0" err="1" smtClean="0"/>
              <a:t>Osteomyelitis</a:t>
            </a:r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 descr="Picture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8600" y="-212725"/>
            <a:ext cx="9601200" cy="737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WHAT IS THE PLACE OF SURGERY 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Acute  </a:t>
            </a:r>
            <a:r>
              <a:rPr lang="en-US" dirty="0" err="1" smtClean="0"/>
              <a:t>Osteomyelitis</a:t>
            </a:r>
            <a:endParaRPr lang="en-US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905000"/>
            <a:ext cx="7543800" cy="4343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3600" u="sng" smtClean="0"/>
              <a:t>Treatment </a:t>
            </a:r>
          </a:p>
          <a:p>
            <a:pPr>
              <a:buFont typeface="Wingdings" pitchFamily="2" charset="2"/>
              <a:buNone/>
            </a:pPr>
            <a:r>
              <a:rPr lang="en-US" altLang="en-US" u="sng" smtClean="0">
                <a:solidFill>
                  <a:schemeClr val="tx2"/>
                </a:solidFill>
              </a:rPr>
              <a:t>Antibiotics:</a:t>
            </a:r>
          </a:p>
          <a:p>
            <a:pPr lvl="2"/>
            <a:r>
              <a:rPr lang="en-US" altLang="en-US" sz="2800" smtClean="0"/>
              <a:t>Type?</a:t>
            </a:r>
          </a:p>
          <a:p>
            <a:pPr lvl="2"/>
            <a:r>
              <a:rPr lang="en-US" altLang="en-US" sz="2800" smtClean="0"/>
              <a:t>Route?</a:t>
            </a:r>
          </a:p>
          <a:p>
            <a:pPr lvl="2"/>
            <a:r>
              <a:rPr lang="en-US" altLang="en-US" sz="2800" smtClean="0"/>
              <a:t>When to start?</a:t>
            </a:r>
          </a:p>
          <a:p>
            <a:pPr lvl="2"/>
            <a:r>
              <a:rPr lang="en-US" altLang="en-US" sz="2800" smtClean="0"/>
              <a:t>When to stop</a:t>
            </a:r>
          </a:p>
          <a:p>
            <a:pPr lvl="2"/>
            <a:r>
              <a:rPr lang="en-US" altLang="en-US" sz="2800" smtClean="0"/>
              <a:t>Monitoring?</a:t>
            </a:r>
          </a:p>
          <a:p>
            <a:pPr lvl="2"/>
            <a:endParaRPr lang="en-US" altLang="en-US" sz="2800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Acute  </a:t>
            </a:r>
            <a:r>
              <a:rPr lang="en-US" dirty="0" err="1" smtClean="0"/>
              <a:t>Osteomyelitis</a:t>
            </a:r>
            <a:endParaRPr lang="en-US" dirty="0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905000"/>
            <a:ext cx="7543800" cy="4343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3600" u="sng" smtClean="0"/>
              <a:t>Treatment 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u="sng" smtClean="0">
                <a:solidFill>
                  <a:schemeClr val="tx2"/>
                </a:solidFill>
              </a:rPr>
              <a:t>Surgical Drainage:</a:t>
            </a:r>
          </a:p>
          <a:p>
            <a:pPr lvl="2">
              <a:lnSpc>
                <a:spcPct val="120000"/>
              </a:lnSpc>
            </a:pPr>
            <a:r>
              <a:rPr lang="en-US" altLang="en-US" sz="2800" smtClean="0"/>
              <a:t>Indications?</a:t>
            </a:r>
          </a:p>
          <a:p>
            <a:pPr lvl="2">
              <a:lnSpc>
                <a:spcPct val="120000"/>
              </a:lnSpc>
            </a:pPr>
            <a:r>
              <a:rPr lang="en-US" altLang="en-US" sz="2800" smtClean="0"/>
              <a:t>Procedure?</a:t>
            </a:r>
          </a:p>
          <a:p>
            <a:pPr lvl="2">
              <a:lnSpc>
                <a:spcPct val="120000"/>
              </a:lnSpc>
            </a:pPr>
            <a:r>
              <a:rPr lang="en-US" altLang="en-US" sz="2800" smtClean="0"/>
              <a:t>Drilling?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85800"/>
            <a:ext cx="8229600" cy="1066800"/>
          </a:xfrm>
        </p:spPr>
        <p:txBody>
          <a:bodyPr>
            <a:noAutofit/>
          </a:bodyPr>
          <a:lstStyle/>
          <a:p>
            <a:r>
              <a:rPr lang="en-GB" altLang="en-US" sz="3600" dirty="0" smtClean="0"/>
              <a:t>Acute </a:t>
            </a:r>
            <a:r>
              <a:rPr lang="en-GB" altLang="en-US" sz="3600" dirty="0" err="1" smtClean="0"/>
              <a:t>Osteomyelitis</a:t>
            </a:r>
            <a:r>
              <a:rPr lang="en-US" altLang="en-US" sz="3600" dirty="0" smtClean="0"/>
              <a:t> Treatment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US" altLang="en-US" smtClean="0"/>
              <a:t>Drainage: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en-US" smtClean="0"/>
              <a:t>CF do not improve within 36 Hrs.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en-US" smtClean="0"/>
              <a:t>Signs of deep pus.( swelling, oedema, fluctuation).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en-US" smtClean="0"/>
              <a:t>If pus is aspirated.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OSTEOMYELITIS  	-ACUTE </a:t>
            </a:r>
          </a:p>
          <a:p>
            <a:pPr>
              <a:buNone/>
            </a:pPr>
            <a:r>
              <a:rPr lang="en-US" dirty="0" smtClean="0"/>
              <a:t>				     	- SUB ACUTE</a:t>
            </a:r>
          </a:p>
          <a:p>
            <a:pPr>
              <a:buNone/>
            </a:pPr>
            <a:r>
              <a:rPr lang="en-US" dirty="0" smtClean="0"/>
              <a:t>				     	- CHRONIC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SEPTIC ARTHRITIS 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ctr">
            <a:normAutofit/>
          </a:bodyPr>
          <a:lstStyle/>
          <a:p>
            <a:r>
              <a:rPr lang="en-GB" altLang="en-US" dirty="0" smtClean="0"/>
              <a:t>Acute </a:t>
            </a:r>
            <a:r>
              <a:rPr lang="en-GB" altLang="en-US" dirty="0" err="1" smtClean="0"/>
              <a:t>Osteomyelitis</a:t>
            </a:r>
            <a:r>
              <a:rPr lang="en-US" altLang="en-US" dirty="0" smtClean="0"/>
              <a:t> Treatment</a:t>
            </a:r>
          </a:p>
        </p:txBody>
      </p:sp>
      <p:sp>
        <p:nvSpPr>
          <p:cNvPr id="34821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lIns="90488" tIns="44450" rIns="90488" bIns="44450"/>
          <a:lstStyle/>
          <a:p>
            <a:endParaRPr lang="en-US" altLang="en-US" dirty="0" smtClean="0"/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dirty="0" smtClean="0"/>
              <a:t>supportive treatment for pain and dehydration</a:t>
            </a: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dirty="0" err="1" smtClean="0"/>
              <a:t>splintage</a:t>
            </a:r>
            <a:endParaRPr lang="en-US" altLang="en-US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SUB ACUTE OSTEOMYELITIS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Subacute Osteomyelitis</a:t>
            </a:r>
            <a:br>
              <a:rPr lang="en-US" altLang="en-US" smtClean="0"/>
            </a:br>
            <a:r>
              <a:rPr lang="en-US" altLang="en-US" smtClean="0"/>
              <a:t>Clinical features</a:t>
            </a:r>
            <a:endParaRPr lang="en-GB" altLang="en-US" smtClean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mtClean="0"/>
              <a:t>long history (weeks, months)</a:t>
            </a:r>
          </a:p>
          <a:p>
            <a:pPr>
              <a:buSzPct val="50000"/>
              <a:buFont typeface="Monotype Sorts" pitchFamily="2" charset="2"/>
              <a:buChar char="l"/>
            </a:pPr>
            <a:endParaRPr lang="en-US" altLang="en-US" smtClean="0"/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mtClean="0"/>
              <a:t>pain, limp</a:t>
            </a:r>
          </a:p>
          <a:p>
            <a:pPr>
              <a:buSzPct val="50000"/>
              <a:buFont typeface="Monotype Sorts" pitchFamily="2" charset="2"/>
              <a:buChar char="l"/>
            </a:pPr>
            <a:endParaRPr lang="en-US" altLang="en-US" smtClean="0"/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mtClean="0"/>
              <a:t>swelling occasionally</a:t>
            </a:r>
          </a:p>
          <a:p>
            <a:pPr>
              <a:buSzPct val="50000"/>
              <a:buFont typeface="Monotype Sorts" pitchFamily="2" charset="2"/>
              <a:buChar char="l"/>
            </a:pPr>
            <a:endParaRPr lang="en-US" altLang="en-US" smtClean="0"/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mtClean="0"/>
              <a:t>local tenderness</a:t>
            </a:r>
          </a:p>
          <a:p>
            <a:pPr>
              <a:buSzPct val="50000"/>
              <a:buFont typeface="Monotype Sorts" pitchFamily="2" charset="2"/>
              <a:buChar char="l"/>
            </a:pPr>
            <a:endParaRPr lang="en-US" altLang="en-US" smtClean="0"/>
          </a:p>
          <a:p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ctr">
            <a:normAutofit fontScale="90000"/>
          </a:bodyPr>
          <a:lstStyle/>
          <a:p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err="1" smtClean="0"/>
              <a:t>Subacute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Osteomyelitis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Pathology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3013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lIns="90488" tIns="44450" rIns="90488" bIns="44450"/>
          <a:lstStyle/>
          <a:p>
            <a:pPr algn="ctr">
              <a:buSzPct val="50000"/>
              <a:buFont typeface="Monotype Sorts" pitchFamily="2" charset="2"/>
              <a:buNone/>
            </a:pPr>
            <a:endParaRPr lang="en-US" altLang="en-US" dirty="0" smtClean="0"/>
          </a:p>
          <a:p>
            <a:pPr algn="ctr">
              <a:buSzPct val="50000"/>
              <a:buFont typeface="Monotype Sorts" pitchFamily="2" charset="2"/>
              <a:buNone/>
            </a:pPr>
            <a:r>
              <a:rPr lang="en-US" altLang="en-US" sz="3200" dirty="0" err="1" smtClean="0"/>
              <a:t>Brodies</a:t>
            </a:r>
            <a:r>
              <a:rPr lang="en-US" altLang="en-US" sz="3200" dirty="0" smtClean="0"/>
              <a:t> abscess</a:t>
            </a:r>
          </a:p>
          <a:p>
            <a:pPr>
              <a:buSzPct val="50000"/>
              <a:buFont typeface="Monotype Sorts" pitchFamily="2" charset="2"/>
              <a:buNone/>
            </a:pPr>
            <a:endParaRPr lang="en-US" altLang="en-US" sz="3200" dirty="0" smtClean="0"/>
          </a:p>
          <a:p>
            <a:pPr algn="ctr">
              <a:buSzPct val="50000"/>
              <a:buFont typeface="Monotype Sorts" pitchFamily="2" charset="2"/>
              <a:buNone/>
            </a:pPr>
            <a:r>
              <a:rPr lang="en-US" altLang="en-US" sz="3200" i="1" dirty="0" smtClean="0"/>
              <a:t>a well defined cavity </a:t>
            </a:r>
          </a:p>
          <a:p>
            <a:pPr algn="ctr">
              <a:buSzPct val="50000"/>
              <a:buFont typeface="Monotype Sorts" pitchFamily="2" charset="2"/>
              <a:buNone/>
            </a:pPr>
            <a:r>
              <a:rPr lang="en-US" altLang="en-US" sz="3200" i="1" dirty="0" smtClean="0"/>
              <a:t>in </a:t>
            </a:r>
            <a:r>
              <a:rPr lang="en-US" altLang="en-US" sz="3200" i="1" dirty="0" err="1" smtClean="0"/>
              <a:t>cancellous</a:t>
            </a:r>
            <a:r>
              <a:rPr lang="en-US" altLang="en-US" sz="3200" i="1" dirty="0" smtClean="0"/>
              <a:t> bone</a:t>
            </a:r>
            <a:endParaRPr lang="en-US" altLang="en-US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7239000" cy="11430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2900" dirty="0" smtClean="0"/>
              <a:t>SUBACUTE HEMATOGENOUS OSTEOMYELITIS</a:t>
            </a:r>
            <a:br>
              <a:rPr lang="en-GB" sz="2900" dirty="0" smtClean="0"/>
            </a:br>
            <a:r>
              <a:rPr lang="en-GB" dirty="0" smtClean="0"/>
              <a:t>BRODIE ABSCESS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 2"/>
              <a:buChar char=""/>
              <a:defRPr/>
            </a:pPr>
            <a:r>
              <a:rPr lang="en-GB" dirty="0" smtClean="0"/>
              <a:t>On plain radiographs appears as a lytic lesion with a rim of sclerotic bone</a:t>
            </a:r>
          </a:p>
          <a:p>
            <a:pPr marL="274320" indent="-274320" fontAlgn="auto">
              <a:spcAft>
                <a:spcPts val="0"/>
              </a:spcAft>
              <a:buFont typeface="Wingdings 2"/>
              <a:buChar char=""/>
              <a:defRPr/>
            </a:pPr>
            <a:endParaRPr lang="en-GB" dirty="0" smtClean="0"/>
          </a:p>
          <a:p>
            <a:pPr marL="274320" indent="-274320" fontAlgn="auto">
              <a:spcAft>
                <a:spcPts val="0"/>
              </a:spcAft>
              <a:buFont typeface="Wingdings 2"/>
              <a:buChar char=""/>
              <a:defRPr/>
            </a:pPr>
            <a:r>
              <a:rPr lang="en-GB" dirty="0" smtClean="0"/>
              <a:t>S aureus is cultured in 50% of patients and in 20% the culture is negative</a:t>
            </a:r>
          </a:p>
          <a:p>
            <a:pPr marL="274320" indent="-274320" fontAlgn="auto">
              <a:spcAft>
                <a:spcPts val="0"/>
              </a:spcAft>
              <a:buFont typeface="Wingdings 2"/>
              <a:buChar char=""/>
              <a:defRPr/>
            </a:pPr>
            <a:endParaRPr lang="en-GB" dirty="0" smtClean="0"/>
          </a:p>
          <a:p>
            <a:pPr marL="274320" indent="-274320" fontAlgn="auto">
              <a:spcAft>
                <a:spcPts val="0"/>
              </a:spcAft>
              <a:buFont typeface="Wingdings 2"/>
              <a:buChar char=""/>
              <a:defRPr/>
            </a:pPr>
            <a:r>
              <a:rPr lang="en-GB" dirty="0" smtClean="0"/>
              <a:t>The condition requires open biopsy with </a:t>
            </a:r>
            <a:r>
              <a:rPr lang="en-GB" dirty="0" err="1" smtClean="0"/>
              <a:t>curetage</a:t>
            </a:r>
            <a:r>
              <a:rPr lang="en-GB" dirty="0" smtClean="0"/>
              <a:t> to make the diagnosis</a:t>
            </a:r>
          </a:p>
          <a:p>
            <a:pPr marL="274320" indent="-274320" fontAlgn="auto">
              <a:spcAft>
                <a:spcPts val="0"/>
              </a:spcAft>
              <a:buFont typeface="Wingdings 2"/>
              <a:buChar char=""/>
              <a:defRPr/>
            </a:pPr>
            <a:endParaRPr lang="en-GB" dirty="0" smtClean="0"/>
          </a:p>
          <a:p>
            <a:pPr marL="274320" indent="-274320" fontAlgn="auto">
              <a:spcAft>
                <a:spcPts val="0"/>
              </a:spcAft>
              <a:buFont typeface="Wingdings 2"/>
              <a:buChar char=""/>
              <a:defRPr/>
            </a:pPr>
            <a:r>
              <a:rPr lang="en-GB" dirty="0" smtClean="0"/>
              <a:t>The wound should be closed loosely over a drain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239000" cy="11430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2900" dirty="0" smtClean="0"/>
              <a:t>SUBACUTE HEMATOGENOUS OSTEOMYELITIS</a:t>
            </a:r>
            <a:br>
              <a:rPr lang="en-GB" sz="2900" dirty="0" smtClean="0"/>
            </a:br>
            <a:r>
              <a:rPr lang="en-GB" dirty="0" smtClean="0"/>
              <a:t>Gledhill classification</a:t>
            </a:r>
            <a:endParaRPr lang="en-GB" dirty="0"/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mtClean="0"/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474" y="1600200"/>
            <a:ext cx="8302239" cy="481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Subacute Osteomyelitis</a:t>
            </a:r>
            <a:br>
              <a:rPr lang="en-US" altLang="en-US" smtClean="0"/>
            </a:br>
            <a:r>
              <a:rPr lang="en-US" altLang="en-US" smtClean="0"/>
              <a:t>Investigation</a:t>
            </a:r>
            <a:endParaRPr lang="en-GB" altLang="en-US" smtClean="0"/>
          </a:p>
        </p:txBody>
      </p:sp>
      <p:sp>
        <p:nvSpPr>
          <p:cNvPr id="44035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SzPct val="50000"/>
              <a:buFont typeface="Monotype Sorts" pitchFamily="2" charset="2"/>
              <a:buChar char="l"/>
            </a:pPr>
            <a:endParaRPr lang="en-US" altLang="en-US" smtClean="0"/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mtClean="0"/>
              <a:t>X ray</a:t>
            </a:r>
          </a:p>
          <a:p>
            <a:pPr>
              <a:buSzPct val="50000"/>
              <a:buFont typeface="Monotype Sorts" pitchFamily="2" charset="2"/>
              <a:buChar char="l"/>
            </a:pPr>
            <a:endParaRPr lang="en-US" altLang="en-US" smtClean="0"/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mtClean="0"/>
              <a:t>Bone scan</a:t>
            </a:r>
          </a:p>
          <a:p>
            <a:pPr>
              <a:buSzPct val="50000"/>
              <a:buFont typeface="Monotype Sorts" pitchFamily="2" charset="2"/>
              <a:buChar char="l"/>
            </a:pPr>
            <a:endParaRPr lang="en-US" altLang="en-US" smtClean="0"/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mtClean="0"/>
              <a:t>Biopsy(50%) grow organism</a:t>
            </a:r>
          </a:p>
          <a:p>
            <a:pPr>
              <a:buSzPct val="50000"/>
              <a:buFont typeface="Monotype Sorts" pitchFamily="2" charset="2"/>
              <a:buChar char="l"/>
            </a:pPr>
            <a:endParaRPr lang="en-US" altLang="en-US" smtClean="0"/>
          </a:p>
          <a:p>
            <a:pPr>
              <a:buSzPct val="50000"/>
              <a:buFont typeface="Monotype Sorts" pitchFamily="2" charset="2"/>
              <a:buChar char="l"/>
            </a:pPr>
            <a:endParaRPr lang="en-US" altLang="en-US" smtClean="0"/>
          </a:p>
          <a:p>
            <a:pPr>
              <a:buSzPct val="50000"/>
              <a:buFont typeface="Monotype Sorts" pitchFamily="2" charset="2"/>
              <a:buChar char="l"/>
            </a:pPr>
            <a:endParaRPr lang="en-US" altLang="en-US" smtClean="0"/>
          </a:p>
          <a:p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err="1" smtClean="0"/>
              <a:t>Brodie</a:t>
            </a:r>
            <a:r>
              <a:rPr lang="en-GB" dirty="0" smtClean="0"/>
              <a:t> abscess</a:t>
            </a:r>
            <a:endParaRPr lang="en-GB" dirty="0"/>
          </a:p>
        </p:txBody>
      </p:sp>
      <p:pic>
        <p:nvPicPr>
          <p:cNvPr id="4198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143000" y="1295400"/>
            <a:ext cx="6838950" cy="529295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>
            <a:normAutofit/>
          </a:bodyPr>
          <a:lstStyle/>
          <a:p>
            <a:r>
              <a:rPr lang="en-US" altLang="en-US" dirty="0" err="1" smtClean="0"/>
              <a:t>Subacute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Osteomyelitis</a:t>
            </a:r>
            <a:r>
              <a:rPr lang="en-US" altLang="en-US" dirty="0" smtClean="0"/>
              <a:t> Treatment</a:t>
            </a:r>
            <a:endParaRPr lang="en-GB" altLang="en-US" dirty="0" smtClean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SzPct val="50000"/>
              <a:buFont typeface="Monotype Sorts" pitchFamily="2" charset="2"/>
              <a:buChar char="l"/>
            </a:pPr>
            <a:endParaRPr lang="en-US" altLang="en-US" dirty="0" smtClean="0"/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dirty="0" smtClean="0"/>
              <a:t>Antibiotics -  LONG TERM</a:t>
            </a:r>
          </a:p>
          <a:p>
            <a:pPr>
              <a:buSzPct val="50000"/>
              <a:buFont typeface="Monotype Sorts" pitchFamily="2" charset="2"/>
              <a:buChar char="l"/>
            </a:pPr>
            <a:endParaRPr lang="en-US" altLang="en-US" dirty="0" smtClean="0"/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dirty="0" smtClean="0"/>
              <a:t>surgery</a:t>
            </a:r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14600"/>
            <a:ext cx="8229600" cy="1143000"/>
          </a:xfrm>
        </p:spPr>
        <p:txBody>
          <a:bodyPr/>
          <a:lstStyle/>
          <a:p>
            <a:r>
              <a:rPr lang="en-US" dirty="0" smtClean="0"/>
              <a:t>CHRONIC OSTEOMYELITIS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ctr"/>
          <a:lstStyle/>
          <a:p>
            <a:r>
              <a:rPr lang="en-US" altLang="en-US" smtClean="0"/>
              <a:t>Infection in bone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lIns="90488" tIns="44450" rIns="90488" bIns="44450"/>
          <a:lstStyle/>
          <a:p>
            <a:pPr>
              <a:buSzPct val="50000"/>
              <a:buFont typeface="Monotype Sorts" pitchFamily="2" charset="2"/>
              <a:buNone/>
            </a:pPr>
            <a:r>
              <a:rPr lang="en-US" altLang="en-US" smtClean="0"/>
              <a:t>Osteomyelitis</a:t>
            </a:r>
          </a:p>
          <a:p>
            <a:pPr lvl="1">
              <a:buSzPct val="50000"/>
              <a:buFont typeface="Monotype Sorts" pitchFamily="2" charset="2"/>
              <a:buChar char="l"/>
            </a:pPr>
            <a:endParaRPr lang="en-US" altLang="en-US" smtClean="0"/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mtClean="0"/>
              <a:t>acute (subacute)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mtClean="0"/>
              <a:t>chronic</a:t>
            </a:r>
          </a:p>
          <a:p>
            <a:pPr lvl="1">
              <a:buSzPct val="50000"/>
              <a:buFont typeface="Monotype Sorts" pitchFamily="2" charset="2"/>
              <a:buChar char="l"/>
            </a:pPr>
            <a:endParaRPr lang="en-US" altLang="en-US" smtClean="0"/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mtClean="0"/>
              <a:t>specific (eg TB)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mtClean="0"/>
              <a:t>non specific(most common)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72390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/>
              <a:t>CHRONIC OSTEOMYELITIS</a:t>
            </a:r>
            <a:endParaRPr lang="en-GB" dirty="0"/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smtClean="0"/>
              <a:t>Hallmark is infected dead bone within a compromised soft tissue envelope</a:t>
            </a:r>
          </a:p>
          <a:p>
            <a:endParaRPr lang="en-GB" sz="3200" smtClean="0"/>
          </a:p>
          <a:p>
            <a:r>
              <a:rPr lang="en-GB" sz="3200" smtClean="0"/>
              <a:t>The infected foci within the bone are surrounded by sclerotic, relatively avascular  bone covered by a thickened periosteum and scarred muscle and subcutaneous tissue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/>
              <a:t>com</a:t>
            </a:r>
            <a:endParaRPr lang="en-GB" dirty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3200" smtClean="0"/>
          </a:p>
          <a:p>
            <a:r>
              <a:rPr lang="en-GB" sz="3200" smtClean="0"/>
              <a:t>Sinus track cultures usually do not corelate with cultures obtained at bone biopsy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1354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/>
              <a:t>Classification of COM</a:t>
            </a:r>
            <a:endParaRPr lang="en-GB" dirty="0"/>
          </a:p>
        </p:txBody>
      </p:sp>
      <p:pic>
        <p:nvPicPr>
          <p:cNvPr id="4915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448" y="1600200"/>
            <a:ext cx="8273352" cy="4648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72390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/>
              <a:t>Anatomical classification</a:t>
            </a:r>
            <a:endParaRPr lang="en-GB" dirty="0"/>
          </a:p>
        </p:txBody>
      </p:sp>
      <p:pic>
        <p:nvPicPr>
          <p:cNvPr id="5017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28800" y="1981200"/>
            <a:ext cx="5029200" cy="45243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2390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/>
              <a:t>Diagnosis COM </a:t>
            </a:r>
            <a:endParaRPr lang="en-GB" dirty="0"/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3600" smtClean="0"/>
          </a:p>
          <a:p>
            <a:r>
              <a:rPr lang="en-GB" sz="3600" smtClean="0"/>
              <a:t>Based on </a:t>
            </a:r>
          </a:p>
          <a:p>
            <a:pPr lvl="1"/>
            <a:r>
              <a:rPr lang="en-GB" sz="3600" smtClean="0"/>
              <a:t>Clinical</a:t>
            </a:r>
          </a:p>
          <a:p>
            <a:pPr lvl="1"/>
            <a:r>
              <a:rPr lang="en-GB" sz="3600" smtClean="0"/>
              <a:t> laboratory and</a:t>
            </a:r>
          </a:p>
          <a:p>
            <a:pPr lvl="1"/>
            <a:r>
              <a:rPr lang="en-GB" sz="3600" smtClean="0"/>
              <a:t> imaging studies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2390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/>
              <a:t>Clinical evaluation COM</a:t>
            </a:r>
            <a:endParaRPr lang="en-GB" dirty="0"/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3600" smtClean="0"/>
          </a:p>
          <a:p>
            <a:r>
              <a:rPr lang="en-GB" sz="3600" smtClean="0"/>
              <a:t>Skin and soft tissue integrity</a:t>
            </a:r>
          </a:p>
          <a:p>
            <a:r>
              <a:rPr lang="en-GB" sz="3600" smtClean="0"/>
              <a:t>Tenderness </a:t>
            </a:r>
          </a:p>
          <a:p>
            <a:r>
              <a:rPr lang="en-GB" sz="3600" smtClean="0"/>
              <a:t>Bone stability</a:t>
            </a:r>
          </a:p>
          <a:p>
            <a:r>
              <a:rPr lang="en-GB" sz="3600" smtClean="0"/>
              <a:t>Neurovascular status of limb</a:t>
            </a:r>
          </a:p>
          <a:p>
            <a:r>
              <a:rPr lang="en-GB" sz="3600" smtClean="0"/>
              <a:t>Presence of sinus</a:t>
            </a:r>
          </a:p>
          <a:p>
            <a:endParaRPr lang="en-GB" sz="3600" smtClean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2390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/>
              <a:t>Laboratory COM </a:t>
            </a:r>
            <a:endParaRPr lang="en-GB" dirty="0"/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smtClean="0"/>
              <a:t>Erythrocyte sedimentation rate</a:t>
            </a:r>
          </a:p>
          <a:p>
            <a:r>
              <a:rPr lang="en-GB" sz="3200" smtClean="0"/>
              <a:t>C reactive protein</a:t>
            </a:r>
          </a:p>
          <a:p>
            <a:r>
              <a:rPr lang="en-GB" sz="3200" smtClean="0"/>
              <a:t>WBC count only elevated in 35%</a:t>
            </a:r>
          </a:p>
          <a:p>
            <a:r>
              <a:rPr lang="en-GB" sz="3200" smtClean="0"/>
              <a:t>Biopsy for histological and microbiological evaluation</a:t>
            </a:r>
          </a:p>
          <a:p>
            <a:pPr lvl="1"/>
            <a:r>
              <a:rPr lang="en-GB" sz="3200" smtClean="0"/>
              <a:t>Staphyloccocus species</a:t>
            </a:r>
          </a:p>
          <a:p>
            <a:pPr lvl="1"/>
            <a:r>
              <a:rPr lang="en-GB" sz="3200" smtClean="0"/>
              <a:t>Anaerobes and gram negative bacilli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2390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/>
              <a:t>Imaging studies in COM</a:t>
            </a:r>
            <a:endParaRPr lang="en-GB" dirty="0"/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dirty="0" smtClean="0"/>
              <a:t>Plain X rays</a:t>
            </a:r>
          </a:p>
          <a:p>
            <a:pPr lvl="1"/>
            <a:r>
              <a:rPr lang="en-GB" sz="3600" dirty="0" smtClean="0"/>
              <a:t>Cortical destruction</a:t>
            </a:r>
          </a:p>
          <a:p>
            <a:pPr lvl="1"/>
            <a:r>
              <a:rPr lang="en-GB" sz="3600" dirty="0" err="1" smtClean="0"/>
              <a:t>Periosteal</a:t>
            </a:r>
            <a:r>
              <a:rPr lang="en-GB" sz="3600" dirty="0" smtClean="0"/>
              <a:t> reaction</a:t>
            </a:r>
          </a:p>
          <a:p>
            <a:pPr lvl="1"/>
            <a:r>
              <a:rPr lang="en-GB" sz="3600" dirty="0" err="1" smtClean="0"/>
              <a:t>Sequestra</a:t>
            </a:r>
            <a:r>
              <a:rPr lang="en-GB" sz="3600" dirty="0" smtClean="0"/>
              <a:t> </a:t>
            </a:r>
          </a:p>
          <a:p>
            <a:pPr lvl="1"/>
            <a:endParaRPr lang="en-GB" sz="3600" dirty="0" smtClean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err="1" smtClean="0"/>
              <a:t>Sinography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5734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600200" y="1295400"/>
            <a:ext cx="6207543" cy="533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72390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/>
              <a:t>Imaging -</a:t>
            </a:r>
            <a:endParaRPr lang="en-GB" dirty="0"/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3200" smtClean="0"/>
          </a:p>
          <a:p>
            <a:r>
              <a:rPr lang="en-GB" sz="3200" smtClean="0"/>
              <a:t>Isotopic bone scanning more useful in acute than in chronic osteomyelitis</a:t>
            </a:r>
          </a:p>
          <a:p>
            <a:endParaRPr lang="en-GB" sz="3200" smtClean="0"/>
          </a:p>
          <a:p>
            <a:r>
              <a:rPr lang="en-GB" sz="3200" smtClean="0"/>
              <a:t>Gallium scans increased uptake in areas where leucocytes and bacteria accumulate. Normal scan excludes osteomyelitis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i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Acute  </a:t>
            </a:r>
            <a:r>
              <a:rPr lang="en-US" i="1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Osteomyelitis</a:t>
            </a:r>
            <a:endParaRPr lang="en-US" i="1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2133600"/>
            <a:ext cx="8534400" cy="41910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3600" u="sng" smtClean="0"/>
              <a:t>Source of Infection:     </a:t>
            </a:r>
          </a:p>
          <a:p>
            <a:pPr>
              <a:lnSpc>
                <a:spcPct val="80000"/>
              </a:lnSpc>
            </a:pPr>
            <a:endParaRPr lang="en-US" altLang="en-US" smtClean="0"/>
          </a:p>
          <a:p>
            <a:pPr>
              <a:lnSpc>
                <a:spcPct val="80000"/>
              </a:lnSpc>
            </a:pPr>
            <a:r>
              <a:rPr lang="en-US" altLang="en-US" smtClean="0"/>
              <a:t>Hematogenous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mtClean="0"/>
              <a:t>                                    </a:t>
            </a:r>
          </a:p>
          <a:p>
            <a:pPr>
              <a:lnSpc>
                <a:spcPct val="80000"/>
              </a:lnSpc>
            </a:pPr>
            <a:r>
              <a:rPr lang="en-US" altLang="en-US" smtClean="0"/>
              <a:t>Direct spread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mtClean="0"/>
              <a:t>                                       </a:t>
            </a:r>
          </a:p>
          <a:p>
            <a:pPr>
              <a:lnSpc>
                <a:spcPct val="80000"/>
              </a:lnSpc>
            </a:pPr>
            <a:r>
              <a:rPr lang="en-US" altLang="en-US" smtClean="0"/>
              <a:t>Exogenous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en-US" smtClean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800" smtClean="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/>
              <a:t>COM Imaging</a:t>
            </a:r>
            <a:endParaRPr lang="en-GB" dirty="0"/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3600" smtClean="0"/>
          </a:p>
          <a:p>
            <a:r>
              <a:rPr lang="en-GB" sz="3600" smtClean="0"/>
              <a:t>CT Scan</a:t>
            </a:r>
          </a:p>
          <a:p>
            <a:pPr lvl="1"/>
            <a:r>
              <a:rPr lang="en-GB" sz="3600" smtClean="0"/>
              <a:t>Identifying sequestra</a:t>
            </a:r>
          </a:p>
          <a:p>
            <a:pPr lvl="1"/>
            <a:r>
              <a:rPr lang="en-GB" sz="3600" smtClean="0"/>
              <a:t>Definition of cortical bone and surrounding soft tissues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/>
              <a:t>COM Imaging</a:t>
            </a:r>
            <a:endParaRPr lang="en-GB" dirty="0"/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3200" smtClean="0"/>
              <a:t>MRI</a:t>
            </a:r>
          </a:p>
          <a:p>
            <a:pPr lvl="1"/>
            <a:r>
              <a:rPr lang="en-GB" sz="3200" smtClean="0"/>
              <a:t>Shows margins of bone and soft tissue oedema</a:t>
            </a:r>
          </a:p>
          <a:p>
            <a:pPr lvl="1"/>
            <a:r>
              <a:rPr lang="en-GB" sz="3200" smtClean="0"/>
              <a:t>Evaluate recurrence of infection after 1 year</a:t>
            </a:r>
          </a:p>
          <a:p>
            <a:pPr lvl="1"/>
            <a:r>
              <a:rPr lang="en-GB" sz="3200" smtClean="0"/>
              <a:t>Rim sign- well defined rim of high signal intensity surrounding the focus of active disease</a:t>
            </a:r>
          </a:p>
          <a:p>
            <a:pPr lvl="1"/>
            <a:r>
              <a:rPr lang="en-GB" sz="3200" smtClean="0"/>
              <a:t>Sinus tracks and cellulitis</a:t>
            </a:r>
          </a:p>
          <a:p>
            <a:endParaRPr lang="en-GB" sz="3200" smtClean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/>
              <a:t>Treatment of COM</a:t>
            </a:r>
            <a:endParaRPr lang="en-GB" dirty="0"/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smtClean="0"/>
              <a:t>Surgical treatment mainstay</a:t>
            </a:r>
          </a:p>
          <a:p>
            <a:pPr lvl="1"/>
            <a:r>
              <a:rPr lang="en-GB" sz="3200" smtClean="0"/>
              <a:t>Sequestrectomy</a:t>
            </a:r>
          </a:p>
          <a:p>
            <a:pPr lvl="1"/>
            <a:r>
              <a:rPr lang="en-GB" sz="3200" smtClean="0"/>
              <a:t>Resection of scarred and infected bone and soft tissue</a:t>
            </a:r>
          </a:p>
          <a:p>
            <a:pPr lvl="1"/>
            <a:r>
              <a:rPr lang="en-GB" sz="3200" smtClean="0"/>
              <a:t>Radical debridement</a:t>
            </a:r>
          </a:p>
          <a:p>
            <a:pPr lvl="1"/>
            <a:r>
              <a:rPr lang="en-GB" sz="3200" smtClean="0"/>
              <a:t>Resection margins &gt;5mm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2390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/>
              <a:t>Surgical treatment of COM</a:t>
            </a:r>
            <a:endParaRPr lang="en-GB" dirty="0"/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smtClean="0"/>
              <a:t>Adequate debridement leaves a dead space that needs to be managed to avoid recurrence, or bony instability</a:t>
            </a:r>
          </a:p>
          <a:p>
            <a:pPr lvl="1"/>
            <a:r>
              <a:rPr lang="en-GB" sz="2800" smtClean="0"/>
              <a:t>Skin grafts,</a:t>
            </a:r>
          </a:p>
          <a:p>
            <a:pPr lvl="1"/>
            <a:r>
              <a:rPr lang="en-GB" sz="2800" smtClean="0"/>
              <a:t>Muscle and myocutaneous flaps</a:t>
            </a:r>
          </a:p>
          <a:p>
            <a:pPr lvl="1"/>
            <a:r>
              <a:rPr lang="en-GB" sz="2800" smtClean="0"/>
              <a:t>Free bone transfer</a:t>
            </a:r>
          </a:p>
          <a:p>
            <a:pPr lvl="1"/>
            <a:r>
              <a:rPr lang="en-GB" sz="2800" smtClean="0"/>
              <a:t>Papineau technique</a:t>
            </a:r>
          </a:p>
          <a:p>
            <a:pPr lvl="1"/>
            <a:r>
              <a:rPr lang="en-GB" sz="2800" smtClean="0"/>
              <a:t>Hyperbaric oxygen therapy</a:t>
            </a:r>
          </a:p>
          <a:p>
            <a:pPr lvl="1"/>
            <a:r>
              <a:rPr lang="en-GB" sz="2800" smtClean="0"/>
              <a:t>Vacuum dressing</a:t>
            </a:r>
          </a:p>
          <a:p>
            <a:pPr lvl="1"/>
            <a:endParaRPr lang="en-GB" sz="2800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Closed suction drains with high volume ingress &amp; egress antibiotic irrigation system</a:t>
            </a:r>
          </a:p>
          <a:p>
            <a:r>
              <a:rPr lang="en-US" dirty="0" smtClean="0"/>
              <a:t>Risk of contamination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Papineau</a:t>
            </a:r>
            <a:r>
              <a:rPr lang="en-US" dirty="0" smtClean="0"/>
              <a:t> Technique</a:t>
            </a:r>
          </a:p>
          <a:p>
            <a:r>
              <a:rPr lang="en-US" dirty="0" smtClean="0"/>
              <a:t>Wound Debridement ,repeated </a:t>
            </a:r>
            <a:r>
              <a:rPr lang="en-US" dirty="0" err="1" smtClean="0"/>
              <a:t>sos</a:t>
            </a:r>
            <a:r>
              <a:rPr lang="en-US" dirty="0" smtClean="0"/>
              <a:t>,</a:t>
            </a:r>
          </a:p>
          <a:p>
            <a:r>
              <a:rPr lang="en-US" dirty="0" smtClean="0"/>
              <a:t>Healthy granulation tissue &amp; no infection</a:t>
            </a:r>
          </a:p>
          <a:p>
            <a:r>
              <a:rPr lang="en-US" dirty="0" err="1" smtClean="0"/>
              <a:t>Autologous</a:t>
            </a:r>
            <a:r>
              <a:rPr lang="en-US" dirty="0" smtClean="0"/>
              <a:t> </a:t>
            </a:r>
            <a:r>
              <a:rPr lang="en-US" dirty="0" err="1" smtClean="0"/>
              <a:t>cancellous</a:t>
            </a:r>
            <a:r>
              <a:rPr lang="en-US" dirty="0" smtClean="0"/>
              <a:t> bone grafting from iliac</a:t>
            </a:r>
          </a:p>
          <a:p>
            <a:r>
              <a:rPr lang="en-US" dirty="0" err="1" smtClean="0"/>
              <a:t>Antibiotig</a:t>
            </a:r>
            <a:r>
              <a:rPr lang="en-US" dirty="0" smtClean="0"/>
              <a:t> dressing / muscle flap</a:t>
            </a:r>
          </a:p>
          <a:p>
            <a:r>
              <a:rPr lang="en-US" dirty="0" smtClean="0"/>
              <a:t>Wound closure with skin grafting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PMMA beads with </a:t>
            </a:r>
            <a:r>
              <a:rPr lang="en-US" dirty="0" err="1" smtClean="0"/>
              <a:t>Cephalosporins,Clindamycin,Gentamicin,Vancomycin</a:t>
            </a:r>
            <a:endParaRPr lang="en-US" dirty="0" smtClean="0"/>
          </a:p>
          <a:p>
            <a:r>
              <a:rPr lang="en-US" dirty="0" smtClean="0"/>
              <a:t>Delivers high concentration locally </a:t>
            </a:r>
          </a:p>
          <a:p>
            <a:r>
              <a:rPr lang="en-US" dirty="0" smtClean="0"/>
              <a:t>10 to 80 days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Biodegradable antibiotic delivery systems</a:t>
            </a:r>
          </a:p>
          <a:p>
            <a:r>
              <a:rPr lang="en-US" dirty="0" smtClean="0"/>
              <a:t>Calcium </a:t>
            </a:r>
            <a:r>
              <a:rPr lang="en-US" dirty="0" err="1" smtClean="0"/>
              <a:t>sulphate</a:t>
            </a:r>
            <a:r>
              <a:rPr lang="en-US" dirty="0" smtClean="0"/>
              <a:t>/Calcium phosphate with </a:t>
            </a:r>
            <a:r>
              <a:rPr lang="en-US" dirty="0" err="1" smtClean="0"/>
              <a:t>Vancomycin</a:t>
            </a:r>
            <a:r>
              <a:rPr lang="en-US" dirty="0" smtClean="0"/>
              <a:t>/</a:t>
            </a:r>
            <a:r>
              <a:rPr lang="en-US" dirty="0" err="1" smtClean="0"/>
              <a:t>Tobramycin</a:t>
            </a:r>
            <a:endParaRPr lang="en-US" dirty="0" smtClean="0"/>
          </a:p>
          <a:p>
            <a:r>
              <a:rPr lang="en-US" dirty="0" smtClean="0"/>
              <a:t>Absorbed in 8 weeks.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448" y="685800"/>
            <a:ext cx="5051352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Resection of affected segment of  bone</a:t>
            </a:r>
          </a:p>
          <a:p>
            <a:r>
              <a:rPr lang="en-US" dirty="0" err="1" smtClean="0"/>
              <a:t>Ilizaro</a:t>
            </a:r>
            <a:r>
              <a:rPr lang="en-US" dirty="0" smtClean="0"/>
              <a:t>/ </a:t>
            </a:r>
            <a:r>
              <a:rPr lang="en-US" dirty="0" err="1" smtClean="0"/>
              <a:t>Monoplaner</a:t>
            </a:r>
            <a:r>
              <a:rPr lang="en-US" dirty="0" smtClean="0"/>
              <a:t> Ext </a:t>
            </a:r>
            <a:r>
              <a:rPr lang="en-US" dirty="0" err="1" smtClean="0"/>
              <a:t>Fixater</a:t>
            </a:r>
            <a:endParaRPr lang="en-US" dirty="0" smtClean="0"/>
          </a:p>
          <a:p>
            <a:r>
              <a:rPr lang="en-US" dirty="0" err="1" smtClean="0"/>
              <a:t>Corticotomy</a:t>
            </a:r>
            <a:endParaRPr lang="en-US" dirty="0" smtClean="0"/>
          </a:p>
          <a:p>
            <a:r>
              <a:rPr lang="en-US" dirty="0" smtClean="0"/>
              <a:t>Bone transport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6" descr="Picture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4800" y="-207963"/>
            <a:ext cx="9448800" cy="706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5f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24915"/>
            <a:ext cx="7101840" cy="506006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609600"/>
            <a:ext cx="2519916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9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920" y="914400"/>
            <a:ext cx="5260479" cy="568220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066800"/>
          </a:xfrm>
        </p:spPr>
        <p:txBody>
          <a:bodyPr/>
          <a:lstStyle/>
          <a:p>
            <a:pPr algn="ctr"/>
            <a:r>
              <a:rPr lang="en-US" dirty="0" smtClean="0"/>
              <a:t>T B spine</a:t>
            </a:r>
            <a:endParaRPr lang="en-US" dirty="0"/>
          </a:p>
        </p:txBody>
      </p:sp>
      <p:pic>
        <p:nvPicPr>
          <p:cNvPr id="6" name="Content Placeholder 3" descr="23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52600"/>
            <a:ext cx="68072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12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066800"/>
            <a:ext cx="4768772" cy="550452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455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274563"/>
            <a:ext cx="4724399" cy="5351859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25112"/>
          </a:xfrm>
        </p:spPr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6600" dirty="0" smtClean="0"/>
              <a:t>SEPTIC ARTHRIS </a:t>
            </a:r>
            <a:endParaRPr lang="en-US" sz="66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914400"/>
            <a:ext cx="8229600" cy="1066800"/>
          </a:xfrm>
        </p:spPr>
        <p:txBody>
          <a:bodyPr/>
          <a:lstStyle/>
          <a:p>
            <a:pPr rtl="0"/>
            <a:r>
              <a:rPr lang="en-US" dirty="0"/>
              <a:t>Definition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/>
              <a:t>Acute joint infection due to bacterial agents</a:t>
            </a:r>
          </a:p>
          <a:p>
            <a:pPr algn="l" rtl="0"/>
            <a:r>
              <a:rPr lang="en-US"/>
              <a:t>Medical emergency 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914400"/>
            <a:ext cx="8229600" cy="1066800"/>
          </a:xfrm>
        </p:spPr>
        <p:txBody>
          <a:bodyPr/>
          <a:lstStyle/>
          <a:p>
            <a:r>
              <a:rPr lang="en-US" dirty="0"/>
              <a:t>Etiology (microbiology) 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sz="2800" b="1" dirty="0"/>
              <a:t>Microbial agent:</a:t>
            </a:r>
          </a:p>
          <a:p>
            <a:pPr lvl="1" algn="l" rtl="0"/>
            <a:r>
              <a:rPr lang="en-US" sz="2400" b="1" dirty="0">
                <a:solidFill>
                  <a:srgbClr val="00B0F0"/>
                </a:solidFill>
              </a:rPr>
              <a:t>Staphylococcus </a:t>
            </a:r>
            <a:r>
              <a:rPr lang="en-US" sz="2400" b="1" dirty="0" err="1">
                <a:solidFill>
                  <a:srgbClr val="00B0F0"/>
                </a:solidFill>
              </a:rPr>
              <a:t>aureus</a:t>
            </a:r>
            <a:r>
              <a:rPr lang="en-US" sz="2400" b="1" dirty="0">
                <a:solidFill>
                  <a:srgbClr val="00B0F0"/>
                </a:solidFill>
              </a:rPr>
              <a:t>: most common (75-80%)</a:t>
            </a:r>
          </a:p>
          <a:p>
            <a:pPr lvl="1" algn="l" rtl="0"/>
            <a:r>
              <a:rPr lang="en-US" sz="2400" b="1" dirty="0">
                <a:solidFill>
                  <a:srgbClr val="00B0F0"/>
                </a:solidFill>
              </a:rPr>
              <a:t>Other organism in special patients:</a:t>
            </a:r>
          </a:p>
          <a:p>
            <a:pPr lvl="2" algn="l" rtl="0"/>
            <a:r>
              <a:rPr lang="en-US" sz="2000" b="1" dirty="0">
                <a:solidFill>
                  <a:srgbClr val="00B0F0"/>
                </a:solidFill>
              </a:rPr>
              <a:t>Sexually active woman: </a:t>
            </a:r>
            <a:r>
              <a:rPr lang="en-US" sz="2000" b="1" dirty="0" err="1">
                <a:solidFill>
                  <a:srgbClr val="00B0F0"/>
                </a:solidFill>
              </a:rPr>
              <a:t>Neisseria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gonorrheae</a:t>
            </a:r>
            <a:endParaRPr lang="en-US" sz="2000" b="1" dirty="0">
              <a:solidFill>
                <a:srgbClr val="00B0F0"/>
              </a:solidFill>
            </a:endParaRPr>
          </a:p>
          <a:p>
            <a:pPr lvl="2" algn="l" rtl="0"/>
            <a:r>
              <a:rPr lang="en-US" sz="2000" b="1" dirty="0">
                <a:solidFill>
                  <a:srgbClr val="00B0F0"/>
                </a:solidFill>
              </a:rPr>
              <a:t>Elderly, IV drug abuser, </a:t>
            </a:r>
            <a:r>
              <a:rPr lang="en-US" sz="2000" b="1" dirty="0" err="1">
                <a:solidFill>
                  <a:srgbClr val="00B0F0"/>
                </a:solidFill>
              </a:rPr>
              <a:t>immunocompromised</a:t>
            </a:r>
            <a:r>
              <a:rPr lang="en-US" sz="2000" b="1" dirty="0">
                <a:solidFill>
                  <a:srgbClr val="00B0F0"/>
                </a:solidFill>
              </a:rPr>
              <a:t>, UTI: Gram negative (p. </a:t>
            </a:r>
            <a:r>
              <a:rPr lang="en-US" sz="2000" b="1" dirty="0" err="1">
                <a:solidFill>
                  <a:srgbClr val="00B0F0"/>
                </a:solidFill>
              </a:rPr>
              <a:t>aeruginosa</a:t>
            </a:r>
            <a:r>
              <a:rPr lang="en-US" sz="2000" b="1" dirty="0">
                <a:solidFill>
                  <a:srgbClr val="00B0F0"/>
                </a:solidFill>
              </a:rPr>
              <a:t> and </a:t>
            </a:r>
            <a:r>
              <a:rPr lang="en-US" sz="2000" b="1" dirty="0" err="1">
                <a:solidFill>
                  <a:srgbClr val="00B0F0"/>
                </a:solidFill>
              </a:rPr>
              <a:t>E.coli</a:t>
            </a:r>
            <a:r>
              <a:rPr lang="en-US" sz="2000" b="1" dirty="0">
                <a:solidFill>
                  <a:srgbClr val="00B0F0"/>
                </a:solidFill>
              </a:rPr>
              <a:t>) </a:t>
            </a:r>
          </a:p>
          <a:p>
            <a:pPr lvl="2" algn="l" rtl="0"/>
            <a:r>
              <a:rPr lang="en-US" sz="2000" b="1" dirty="0">
                <a:solidFill>
                  <a:srgbClr val="00B0F0"/>
                </a:solidFill>
              </a:rPr>
              <a:t>SLE: Salmonella</a:t>
            </a:r>
          </a:p>
          <a:p>
            <a:pPr lvl="2" algn="l" rtl="0"/>
            <a:r>
              <a:rPr lang="en-US" sz="2000" b="1" dirty="0">
                <a:solidFill>
                  <a:srgbClr val="00B0F0"/>
                </a:solidFill>
              </a:rPr>
              <a:t>HIV: </a:t>
            </a:r>
            <a:r>
              <a:rPr lang="en-US" sz="2000" b="1" dirty="0" err="1">
                <a:solidFill>
                  <a:srgbClr val="00B0F0"/>
                </a:solidFill>
              </a:rPr>
              <a:t>Pneumococci</a:t>
            </a:r>
            <a:r>
              <a:rPr lang="en-US" sz="2000" b="1" dirty="0">
                <a:solidFill>
                  <a:srgbClr val="00B0F0"/>
                </a:solidFill>
              </a:rPr>
              <a:t>, Salmonella, H. </a:t>
            </a:r>
            <a:r>
              <a:rPr lang="en-US" sz="2000" b="1" dirty="0" err="1">
                <a:solidFill>
                  <a:srgbClr val="00B0F0"/>
                </a:solidFill>
              </a:rPr>
              <a:t>influenzae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</a:p>
          <a:p>
            <a:pPr lvl="2" algn="l" rtl="0"/>
            <a:r>
              <a:rPr lang="en-US" sz="2000" b="1" dirty="0">
                <a:solidFill>
                  <a:srgbClr val="00B0F0"/>
                </a:solidFill>
              </a:rPr>
              <a:t>Alcoholism, Humeral immunity abnormality, </a:t>
            </a:r>
            <a:r>
              <a:rPr lang="en-US" sz="2000" b="1" dirty="0" err="1">
                <a:solidFill>
                  <a:srgbClr val="00B0F0"/>
                </a:solidFill>
              </a:rPr>
              <a:t>Hemoglobinopathies</a:t>
            </a:r>
            <a:r>
              <a:rPr lang="en-US" sz="2000" b="1" dirty="0">
                <a:solidFill>
                  <a:srgbClr val="00B0F0"/>
                </a:solidFill>
              </a:rPr>
              <a:t>: Pneumococcal infections</a:t>
            </a:r>
          </a:p>
          <a:p>
            <a:pPr lvl="2" algn="l" rtl="0"/>
            <a:r>
              <a:rPr lang="en-US" sz="2000" b="1" dirty="0">
                <a:solidFill>
                  <a:srgbClr val="00B0F0"/>
                </a:solidFill>
              </a:rPr>
              <a:t>Primary </a:t>
            </a:r>
            <a:r>
              <a:rPr lang="en-US" sz="2000" b="1" dirty="0" err="1">
                <a:solidFill>
                  <a:srgbClr val="00B0F0"/>
                </a:solidFill>
              </a:rPr>
              <a:t>immunoglobolin</a:t>
            </a:r>
            <a:r>
              <a:rPr lang="en-US" sz="2000" b="1" dirty="0">
                <a:solidFill>
                  <a:srgbClr val="00B0F0"/>
                </a:solidFill>
              </a:rPr>
              <a:t> deficiency</a:t>
            </a:r>
            <a:r>
              <a:rPr lang="en-US" sz="2000" b="1" dirty="0"/>
              <a:t>: </a:t>
            </a:r>
            <a:r>
              <a:rPr lang="en-US" sz="2000" b="1" dirty="0" err="1"/>
              <a:t>Mycoplasma</a:t>
            </a:r>
            <a:endParaRPr lang="en-US" sz="2000" b="1" dirty="0"/>
          </a:p>
          <a:p>
            <a:pPr lvl="2" algn="l" rtl="0"/>
            <a:endParaRPr lang="en-US" sz="2000" b="1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00200"/>
            <a:ext cx="8229600" cy="4325112"/>
          </a:xfrm>
        </p:spPr>
        <p:txBody>
          <a:bodyPr/>
          <a:lstStyle/>
          <a:p>
            <a:pPr algn="l" rtl="0"/>
            <a:r>
              <a:rPr lang="en-US" b="1" dirty="0">
                <a:solidFill>
                  <a:srgbClr val="00B0F0"/>
                </a:solidFill>
              </a:rPr>
              <a:t>Root of infection:</a:t>
            </a:r>
          </a:p>
          <a:p>
            <a:pPr lvl="1" algn="l" rtl="0"/>
            <a:r>
              <a:rPr lang="en-US" b="1" dirty="0">
                <a:solidFill>
                  <a:srgbClr val="00B0F0"/>
                </a:solidFill>
              </a:rPr>
              <a:t>Blood stream</a:t>
            </a:r>
          </a:p>
          <a:p>
            <a:pPr lvl="1" algn="l" rtl="0"/>
            <a:r>
              <a:rPr lang="en-US" b="1" dirty="0"/>
              <a:t>Contiguous infection</a:t>
            </a:r>
          </a:p>
          <a:p>
            <a:pPr lvl="1" algn="l" rtl="0"/>
            <a:r>
              <a:rPr lang="en-US" b="1" dirty="0"/>
              <a:t>Direct inoculation:</a:t>
            </a:r>
          </a:p>
          <a:p>
            <a:pPr lvl="2" algn="l" rtl="0"/>
            <a:r>
              <a:rPr lang="en-US" b="1" dirty="0"/>
              <a:t> Injection: 0.0002</a:t>
            </a:r>
          </a:p>
          <a:p>
            <a:pPr lvl="2" algn="l" rtl="0"/>
            <a:r>
              <a:rPr lang="en-US" b="1" dirty="0"/>
              <a:t>Arthroscopic surgery: &lt; 0.005</a:t>
            </a:r>
          </a:p>
          <a:p>
            <a:pPr lvl="2" algn="l" rtl="0"/>
            <a:r>
              <a:rPr lang="en-US" b="1" dirty="0"/>
              <a:t>Animal or human bite </a:t>
            </a:r>
          </a:p>
          <a:p>
            <a:pPr lvl="1" algn="l" rtl="0"/>
            <a:endParaRPr lang="en-US" b="1" dirty="0"/>
          </a:p>
          <a:p>
            <a:pPr lvl="1" algn="l" rt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Acute </a:t>
            </a:r>
            <a:r>
              <a:rPr lang="en-US" dirty="0" err="1" smtClean="0"/>
              <a:t>haematogenous</a:t>
            </a:r>
            <a:r>
              <a:rPr lang="en-US" dirty="0" smtClean="0"/>
              <a:t> </a:t>
            </a:r>
            <a:r>
              <a:rPr lang="en-US" dirty="0" err="1" smtClean="0"/>
              <a:t>osteomyelitis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has been defined as </a:t>
            </a:r>
          </a:p>
          <a:p>
            <a:r>
              <a:rPr lang="en-US" dirty="0" smtClean="0"/>
              <a:t>‘</a:t>
            </a:r>
            <a:r>
              <a:rPr lang="en-US" b="1" dirty="0" smtClean="0">
                <a:solidFill>
                  <a:srgbClr val="00B0F0"/>
                </a:solidFill>
              </a:rPr>
              <a:t>an inflammation of bone caused by </a:t>
            </a:r>
            <a:r>
              <a:rPr lang="en-US" b="1" dirty="0" err="1" smtClean="0">
                <a:solidFill>
                  <a:srgbClr val="00B0F0"/>
                </a:solidFill>
              </a:rPr>
              <a:t>pyogenic</a:t>
            </a:r>
            <a:r>
              <a:rPr lang="en-US" b="1" dirty="0" smtClean="0">
                <a:solidFill>
                  <a:srgbClr val="00B0F0"/>
                </a:solidFill>
              </a:rPr>
              <a:t> organisms settling from the blood stream, their presence being proven by culture or their effect on bone, this being demonstrated </a:t>
            </a:r>
            <a:r>
              <a:rPr lang="en-US" b="1" dirty="0" err="1" smtClean="0">
                <a:solidFill>
                  <a:srgbClr val="00B0F0"/>
                </a:solidFill>
              </a:rPr>
              <a:t>radiographically</a:t>
            </a:r>
            <a:r>
              <a:rPr lang="en-US" b="1" dirty="0" smtClean="0">
                <a:solidFill>
                  <a:srgbClr val="00B0F0"/>
                </a:solidFill>
              </a:rPr>
              <a:t>’ </a:t>
            </a:r>
          </a:p>
          <a:p>
            <a:r>
              <a:rPr lang="en-US" dirty="0" smtClean="0"/>
              <a:t>The duration of symptoms is less than two weeks .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37488"/>
            <a:ext cx="8229600" cy="4325112"/>
          </a:xfrm>
        </p:spPr>
        <p:txBody>
          <a:bodyPr/>
          <a:lstStyle/>
          <a:p>
            <a:pPr algn="l" rtl="0">
              <a:lnSpc>
                <a:spcPct val="90000"/>
              </a:lnSpc>
            </a:pPr>
            <a:r>
              <a:rPr lang="en-US" sz="2800" b="1" dirty="0">
                <a:solidFill>
                  <a:srgbClr val="FF9900"/>
                </a:solidFill>
              </a:rPr>
              <a:t>Site of involvement:</a:t>
            </a:r>
          </a:p>
          <a:p>
            <a:pPr lvl="1" algn="l" rtl="0">
              <a:lnSpc>
                <a:spcPct val="90000"/>
              </a:lnSpc>
            </a:pPr>
            <a:r>
              <a:rPr lang="en-US" sz="2400" b="1" dirty="0">
                <a:solidFill>
                  <a:srgbClr val="FFFF00"/>
                </a:solidFill>
              </a:rPr>
              <a:t>Mono (80-90%)</a:t>
            </a:r>
          </a:p>
          <a:p>
            <a:pPr lvl="2" algn="l" rtl="0">
              <a:lnSpc>
                <a:spcPct val="90000"/>
              </a:lnSpc>
            </a:pPr>
            <a:r>
              <a:rPr lang="en-US" sz="2000" b="1" dirty="0">
                <a:solidFill>
                  <a:srgbClr val="FF3300"/>
                </a:solidFill>
              </a:rPr>
              <a:t>Knee: 55%</a:t>
            </a:r>
          </a:p>
          <a:p>
            <a:pPr lvl="2" algn="l" rtl="0">
              <a:lnSpc>
                <a:spcPct val="90000"/>
              </a:lnSpc>
            </a:pPr>
            <a:r>
              <a:rPr lang="en-US" sz="2000" b="1" dirty="0"/>
              <a:t>Ankle: 10%</a:t>
            </a:r>
          </a:p>
          <a:p>
            <a:pPr lvl="2" algn="l" rtl="0">
              <a:lnSpc>
                <a:spcPct val="90000"/>
              </a:lnSpc>
            </a:pPr>
            <a:r>
              <a:rPr lang="en-US" sz="2000" b="1" dirty="0"/>
              <a:t>Wrist: 9%</a:t>
            </a:r>
          </a:p>
          <a:p>
            <a:pPr lvl="2" algn="l" rtl="0">
              <a:lnSpc>
                <a:spcPct val="90000"/>
              </a:lnSpc>
            </a:pPr>
            <a:r>
              <a:rPr lang="en-US" sz="2000" b="1" dirty="0"/>
              <a:t>Shoulder: 7%</a:t>
            </a:r>
          </a:p>
          <a:p>
            <a:pPr lvl="2" algn="l" rtl="0">
              <a:lnSpc>
                <a:spcPct val="90000"/>
              </a:lnSpc>
            </a:pPr>
            <a:r>
              <a:rPr lang="en-US" sz="2000" b="1" dirty="0"/>
              <a:t>Hip: 5%</a:t>
            </a:r>
          </a:p>
          <a:p>
            <a:pPr lvl="2" algn="l" rtl="0">
              <a:lnSpc>
                <a:spcPct val="90000"/>
              </a:lnSpc>
            </a:pPr>
            <a:r>
              <a:rPr lang="en-US" sz="2000" b="1" dirty="0"/>
              <a:t>Elbow: 5%</a:t>
            </a:r>
          </a:p>
          <a:p>
            <a:pPr lvl="2" algn="l" rtl="0">
              <a:lnSpc>
                <a:spcPct val="90000"/>
              </a:lnSpc>
            </a:pPr>
            <a:r>
              <a:rPr lang="en-US" sz="2000" b="1" dirty="0"/>
              <a:t>SC: 5%- IV drug abuser</a:t>
            </a:r>
          </a:p>
          <a:p>
            <a:pPr lvl="2" algn="l" rtl="0">
              <a:lnSpc>
                <a:spcPct val="90000"/>
              </a:lnSpc>
            </a:pPr>
            <a:r>
              <a:rPr lang="en-US" sz="2000" b="1" dirty="0"/>
              <a:t>SI: 2%- IV drug abuser</a:t>
            </a:r>
          </a:p>
          <a:p>
            <a:pPr lvl="2" algn="l" rtl="0">
              <a:lnSpc>
                <a:spcPct val="90000"/>
              </a:lnSpc>
            </a:pPr>
            <a:r>
              <a:rPr lang="en-US" sz="2000" b="1" dirty="0"/>
              <a:t>Foot joints: 2%</a:t>
            </a:r>
          </a:p>
          <a:p>
            <a:pPr lvl="1" algn="l" rtl="0">
              <a:lnSpc>
                <a:spcPct val="90000"/>
              </a:lnSpc>
            </a:pPr>
            <a:r>
              <a:rPr lang="en-US" sz="2400" b="1" dirty="0">
                <a:solidFill>
                  <a:srgbClr val="FFFF00"/>
                </a:solidFill>
              </a:rPr>
              <a:t>Poly (more than 1 joint): RA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Clinical manifestations</a:t>
            </a:r>
            <a:r>
              <a:rPr lang="en-US"/>
              <a:t>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l" rtl="0">
              <a:lnSpc>
                <a:spcPct val="90000"/>
              </a:lnSpc>
            </a:pPr>
            <a:r>
              <a:rPr lang="en-US" b="1"/>
              <a:t>Fever (toxic)</a:t>
            </a:r>
          </a:p>
          <a:p>
            <a:pPr algn="l" rtl="0">
              <a:lnSpc>
                <a:spcPct val="90000"/>
              </a:lnSpc>
            </a:pPr>
            <a:r>
              <a:rPr lang="en-US" b="1"/>
              <a:t>Acute </a:t>
            </a:r>
          </a:p>
          <a:p>
            <a:pPr algn="l" rtl="0">
              <a:lnSpc>
                <a:spcPct val="90000"/>
              </a:lnSpc>
            </a:pPr>
            <a:r>
              <a:rPr lang="en-US" b="1"/>
              <a:t>Sever pain</a:t>
            </a:r>
          </a:p>
          <a:p>
            <a:pPr algn="l" rtl="0">
              <a:lnSpc>
                <a:spcPct val="90000"/>
              </a:lnSpc>
            </a:pPr>
            <a:r>
              <a:rPr lang="en-US" b="1"/>
              <a:t>Sever swelling of one joint</a:t>
            </a:r>
          </a:p>
          <a:p>
            <a:pPr algn="l" rtl="0">
              <a:lnSpc>
                <a:spcPct val="90000"/>
              </a:lnSpc>
            </a:pPr>
            <a:r>
              <a:rPr lang="en-US" b="1"/>
              <a:t>Sever tenderness</a:t>
            </a:r>
          </a:p>
          <a:p>
            <a:pPr algn="l" rtl="0">
              <a:lnSpc>
                <a:spcPct val="90000"/>
              </a:lnSpc>
            </a:pPr>
            <a:r>
              <a:rPr lang="en-US" b="1"/>
              <a:t>Warmth </a:t>
            </a:r>
          </a:p>
          <a:p>
            <a:pPr algn="l" rtl="0">
              <a:lnSpc>
                <a:spcPct val="90000"/>
              </a:lnSpc>
            </a:pPr>
            <a:r>
              <a:rPr lang="en-US" b="1"/>
              <a:t>Sever effusion </a:t>
            </a:r>
          </a:p>
          <a:p>
            <a:pPr algn="l" rtl="0">
              <a:lnSpc>
                <a:spcPct val="90000"/>
              </a:lnSpc>
            </a:pPr>
            <a:r>
              <a:rPr lang="en-US" b="1"/>
              <a:t>Sever limited ROM</a:t>
            </a:r>
          </a:p>
          <a:p>
            <a:pPr algn="l" rtl="0">
              <a:lnSpc>
                <a:spcPct val="90000"/>
              </a:lnSpc>
            </a:pPr>
            <a:endParaRPr lang="en-US" b="1"/>
          </a:p>
          <a:p>
            <a:pPr algn="l" rtl="0">
              <a:lnSpc>
                <a:spcPct val="90000"/>
              </a:lnSpc>
            </a:pPr>
            <a:endParaRPr lang="en-US"/>
          </a:p>
          <a:p>
            <a:pPr algn="l" rtl="0">
              <a:lnSpc>
                <a:spcPct val="90000"/>
              </a:lnSpc>
            </a:pPr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76200" y="685800"/>
            <a:ext cx="5257800" cy="6019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2971800" y="2057400"/>
            <a:ext cx="3581400" cy="45720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CC3300"/>
                </a:solidFill>
              </a:rPr>
              <a:t>Acute </a:t>
            </a:r>
            <a:r>
              <a:rPr lang="en-US" sz="2400" b="1" dirty="0" err="1">
                <a:solidFill>
                  <a:srgbClr val="CC3300"/>
                </a:solidFill>
              </a:rPr>
              <a:t>Monoarthritis</a:t>
            </a:r>
            <a:endParaRPr lang="en-US" sz="2400" b="1" dirty="0">
              <a:solidFill>
                <a:srgbClr val="CC3300"/>
              </a:solidFill>
            </a:endParaRP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698500" y="3825875"/>
            <a:ext cx="2730500" cy="830997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2060"/>
                </a:solidFill>
              </a:rPr>
              <a:t>Sepsis workup</a:t>
            </a:r>
          </a:p>
          <a:p>
            <a:pPr algn="l"/>
            <a:r>
              <a:rPr lang="en-US" sz="2400" b="1" dirty="0">
                <a:solidFill>
                  <a:srgbClr val="002060"/>
                </a:solidFill>
              </a:rPr>
              <a:t>Biochemist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6019800" y="3886201"/>
            <a:ext cx="2819400" cy="1200329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2060"/>
                </a:solidFill>
              </a:rPr>
              <a:t>Synovial Fluid</a:t>
            </a:r>
          </a:p>
          <a:p>
            <a:pPr algn="l"/>
            <a:r>
              <a:rPr lang="en-US" sz="2400" b="1" dirty="0">
                <a:solidFill>
                  <a:srgbClr val="002060"/>
                </a:solidFill>
              </a:rPr>
              <a:t>Aspiration (rule)</a:t>
            </a:r>
          </a:p>
        </p:txBody>
      </p:sp>
      <p:sp>
        <p:nvSpPr>
          <p:cNvPr id="43013" name="Line 5"/>
          <p:cNvSpPr>
            <a:spLocks noChangeShapeType="1"/>
          </p:cNvSpPr>
          <p:nvPr/>
        </p:nvSpPr>
        <p:spPr bwMode="auto">
          <a:xfrm flipH="1">
            <a:off x="2667000" y="2667000"/>
            <a:ext cx="1066800" cy="944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5562600" y="2667000"/>
            <a:ext cx="1008063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3039" name="Rectangle 31"/>
          <p:cNvSpPr>
            <a:spLocks noChangeArrowheads="1"/>
          </p:cNvSpPr>
          <p:nvPr/>
        </p:nvSpPr>
        <p:spPr bwMode="auto">
          <a:xfrm>
            <a:off x="3200400" y="762000"/>
            <a:ext cx="2743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Diagnosis</a:t>
            </a:r>
            <a:endParaRPr lang="en-US" sz="24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62" name="Object 2"/>
          <p:cNvGraphicFramePr>
            <a:graphicFrameLocks noChangeAspect="1"/>
          </p:cNvGraphicFramePr>
          <p:nvPr/>
        </p:nvGraphicFramePr>
        <p:xfrm>
          <a:off x="0" y="-228600"/>
          <a:ext cx="9144000" cy="7086600"/>
        </p:xfrm>
        <a:graphic>
          <a:graphicData uri="http://schemas.openxmlformats.org/presentationml/2006/ole">
            <p:oleObj spid="_x0000_s1026" name="Image" r:id="rId3" imgW="12190476" imgH="8749206" progId="">
              <p:embed/>
            </p:oleObj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2971800" y="1066800"/>
            <a:ext cx="36830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CC3300"/>
                </a:solidFill>
              </a:rPr>
              <a:t>Acute </a:t>
            </a:r>
            <a:r>
              <a:rPr lang="en-US" sz="2400" b="1" dirty="0" err="1">
                <a:solidFill>
                  <a:srgbClr val="CC3300"/>
                </a:solidFill>
              </a:rPr>
              <a:t>Monoarthritis</a:t>
            </a:r>
            <a:endParaRPr lang="en-US" sz="2400" b="1" dirty="0">
              <a:solidFill>
                <a:srgbClr val="CC3300"/>
              </a:solidFill>
            </a:endParaRP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6019800" y="2590800"/>
            <a:ext cx="2514600" cy="83099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chemeClr val="bg2"/>
                </a:solidFill>
              </a:rPr>
              <a:t>Synovial Fluid</a:t>
            </a:r>
          </a:p>
          <a:p>
            <a:pPr algn="l"/>
            <a:r>
              <a:rPr lang="en-US" sz="2400" b="1" dirty="0">
                <a:solidFill>
                  <a:schemeClr val="bg2"/>
                </a:solidFill>
              </a:rPr>
              <a:t>   Aspiration</a:t>
            </a:r>
          </a:p>
        </p:txBody>
      </p:sp>
      <p:sp>
        <p:nvSpPr>
          <p:cNvPr id="48133" name="Line 5"/>
          <p:cNvSpPr>
            <a:spLocks noChangeShapeType="1"/>
          </p:cNvSpPr>
          <p:nvPr/>
        </p:nvSpPr>
        <p:spPr bwMode="auto">
          <a:xfrm flipH="1">
            <a:off x="2514600" y="1600200"/>
            <a:ext cx="107950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134" name="Line 6"/>
          <p:cNvSpPr>
            <a:spLocks noChangeShapeType="1"/>
          </p:cNvSpPr>
          <p:nvPr/>
        </p:nvSpPr>
        <p:spPr bwMode="auto">
          <a:xfrm>
            <a:off x="5791200" y="1600200"/>
            <a:ext cx="1008063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6096000" y="4495800"/>
            <a:ext cx="2971800" cy="457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2060"/>
                </a:solidFill>
              </a:rPr>
              <a:t>Light microscope</a:t>
            </a: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2895600" y="4495800"/>
            <a:ext cx="2616200" cy="457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2060"/>
                </a:solidFill>
              </a:rPr>
              <a:t>Smear- Culture</a:t>
            </a:r>
          </a:p>
        </p:txBody>
      </p:sp>
      <p:sp>
        <p:nvSpPr>
          <p:cNvPr id="48138" name="Line 10"/>
          <p:cNvSpPr>
            <a:spLocks noChangeShapeType="1"/>
          </p:cNvSpPr>
          <p:nvPr/>
        </p:nvSpPr>
        <p:spPr bwMode="auto">
          <a:xfrm>
            <a:off x="6875463" y="3381375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139" name="Line 11"/>
          <p:cNvSpPr>
            <a:spLocks noChangeShapeType="1"/>
          </p:cNvSpPr>
          <p:nvPr/>
        </p:nvSpPr>
        <p:spPr bwMode="auto">
          <a:xfrm>
            <a:off x="4876800" y="3886200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140" name="Line 12"/>
          <p:cNvSpPr>
            <a:spLocks noChangeShapeType="1"/>
          </p:cNvSpPr>
          <p:nvPr/>
        </p:nvSpPr>
        <p:spPr bwMode="auto">
          <a:xfrm>
            <a:off x="7812088" y="391636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159" name="Text Box 31"/>
          <p:cNvSpPr txBox="1">
            <a:spLocks noChangeArrowheads="1"/>
          </p:cNvSpPr>
          <p:nvPr/>
        </p:nvSpPr>
        <p:spPr bwMode="auto">
          <a:xfrm>
            <a:off x="914400" y="2514600"/>
            <a:ext cx="2474912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chemeClr val="bg2"/>
                </a:solidFill>
              </a:rPr>
              <a:t>Sepsis workup</a:t>
            </a:r>
          </a:p>
          <a:p>
            <a:pPr algn="l"/>
            <a:r>
              <a:rPr lang="en-US" sz="2400" b="1" dirty="0">
                <a:solidFill>
                  <a:schemeClr val="bg2"/>
                </a:solidFill>
              </a:rPr>
              <a:t>Biochemist</a:t>
            </a:r>
          </a:p>
        </p:txBody>
      </p:sp>
      <p:cxnSp>
        <p:nvCxnSpPr>
          <p:cNvPr id="14" name="Straight Connector 13"/>
          <p:cNvCxnSpPr>
            <a:stCxn id="48139" idx="0"/>
            <a:endCxn id="48140" idx="0"/>
          </p:cNvCxnSpPr>
          <p:nvPr/>
        </p:nvCxnSpPr>
        <p:spPr>
          <a:xfrm rot="16200000" flipH="1">
            <a:off x="6329363" y="2433637"/>
            <a:ext cx="30163" cy="29352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1557338"/>
            <a:ext cx="8229600" cy="4525962"/>
          </a:xfrm>
        </p:spPr>
        <p:txBody>
          <a:bodyPr/>
          <a:lstStyle/>
          <a:p>
            <a:pPr>
              <a:buClr>
                <a:srgbClr val="00FF00"/>
              </a:buClr>
              <a:buFont typeface="Wingdings" pitchFamily="2" charset="2"/>
              <a:buNone/>
            </a:pPr>
            <a:r>
              <a:rPr lang="en-US">
                <a:solidFill>
                  <a:srgbClr val="FFFF00"/>
                </a:solidFill>
              </a:rPr>
              <a:t>           </a:t>
            </a:r>
            <a:r>
              <a:rPr lang="en-US"/>
              <a:t>         </a:t>
            </a: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1474788" y="2276475"/>
            <a:ext cx="1597025" cy="466725"/>
          </a:xfrm>
          <a:prstGeom prst="rect">
            <a:avLst/>
          </a:prstGeom>
          <a:solidFill>
            <a:srgbClr val="FFFF99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/>
            <a:r>
              <a:rPr lang="en-US" sz="2400" b="1">
                <a:solidFill>
                  <a:schemeClr val="bg1"/>
                </a:solidFill>
                <a:latin typeface="Arial" charset="0"/>
              </a:rPr>
              <a:t>Antibiotic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4767263" y="20081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/>
            <a:endParaRPr lang="en-US">
              <a:latin typeface="Arial" charset="0"/>
            </a:endParaRP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5219700" y="2276475"/>
            <a:ext cx="2309813" cy="466725"/>
          </a:xfrm>
          <a:prstGeom prst="rect">
            <a:avLst/>
          </a:prstGeom>
          <a:solidFill>
            <a:srgbClr val="FFFF99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/>
            <a:r>
              <a:rPr lang="en-US" sz="2400" b="1">
                <a:solidFill>
                  <a:schemeClr val="bg1"/>
                </a:solidFill>
                <a:latin typeface="Arial" charset="0"/>
              </a:rPr>
              <a:t>Joint Drainage</a:t>
            </a:r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3759200" y="7127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/>
            <a:endParaRPr lang="en-US">
              <a:latin typeface="Arial" charset="0"/>
            </a:endParaRPr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3132138" y="858838"/>
            <a:ext cx="2698750" cy="588962"/>
          </a:xfrm>
          <a:prstGeom prst="rect">
            <a:avLst/>
          </a:prstGeom>
          <a:solidFill>
            <a:srgbClr val="CCFFCC"/>
          </a:solidFill>
          <a:ln w="9525">
            <a:solidFill>
              <a:srgbClr val="339966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/>
            <a:r>
              <a:rPr lang="en-US" sz="3200" b="1">
                <a:solidFill>
                  <a:srgbClr val="CC3300"/>
                </a:solidFill>
                <a:latin typeface="Arial" charset="0"/>
              </a:rPr>
              <a:t>TREATMENT</a:t>
            </a:r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 flipH="1">
            <a:off x="2209800" y="1524000"/>
            <a:ext cx="1143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757" name="Line 13"/>
          <p:cNvSpPr>
            <a:spLocks noChangeShapeType="1"/>
          </p:cNvSpPr>
          <p:nvPr/>
        </p:nvSpPr>
        <p:spPr bwMode="auto">
          <a:xfrm>
            <a:off x="5410200" y="1524000"/>
            <a:ext cx="962025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759" name="Text Box 15"/>
          <p:cNvSpPr txBox="1">
            <a:spLocks noChangeArrowheads="1"/>
          </p:cNvSpPr>
          <p:nvPr/>
        </p:nvSpPr>
        <p:spPr bwMode="auto">
          <a:xfrm>
            <a:off x="1116013" y="3524250"/>
            <a:ext cx="2289175" cy="12001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/>
            <a:r>
              <a:rPr lang="en-US" b="1" dirty="0">
                <a:solidFill>
                  <a:srgbClr val="FF3300"/>
                </a:solidFill>
                <a:latin typeface="Arial" charset="0"/>
              </a:rPr>
              <a:t>Empiric (IV):</a:t>
            </a:r>
          </a:p>
          <a:p>
            <a:pPr algn="l" rtl="0"/>
            <a:r>
              <a:rPr lang="en-US" b="1" dirty="0">
                <a:latin typeface="Arial" charset="0"/>
              </a:rPr>
              <a:t>Smear</a:t>
            </a:r>
          </a:p>
          <a:p>
            <a:pPr algn="l" rtl="0"/>
            <a:r>
              <a:rPr lang="en-US" b="1" dirty="0">
                <a:latin typeface="Arial" charset="0"/>
              </a:rPr>
              <a:t>Age or Risk factors</a:t>
            </a:r>
          </a:p>
          <a:p>
            <a:pPr algn="l" rtl="0"/>
            <a:r>
              <a:rPr lang="en-US" b="1" dirty="0">
                <a:latin typeface="Arial" charset="0"/>
              </a:rPr>
              <a:t>Extra </a:t>
            </a:r>
            <a:r>
              <a:rPr lang="en-US" b="1" dirty="0" err="1">
                <a:latin typeface="Arial" charset="0"/>
              </a:rPr>
              <a:t>articular</a:t>
            </a:r>
            <a:r>
              <a:rPr lang="en-US" b="1" dirty="0">
                <a:latin typeface="Arial" charset="0"/>
              </a:rPr>
              <a:t> site</a:t>
            </a:r>
          </a:p>
        </p:txBody>
      </p:sp>
      <p:sp>
        <p:nvSpPr>
          <p:cNvPr id="31760" name="Text Box 16"/>
          <p:cNvSpPr txBox="1">
            <a:spLocks noChangeArrowheads="1"/>
          </p:cNvSpPr>
          <p:nvPr/>
        </p:nvSpPr>
        <p:spPr bwMode="auto">
          <a:xfrm>
            <a:off x="1239838" y="4384675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/>
            <a:endParaRPr lang="en-US">
              <a:latin typeface="Arial" charset="0"/>
            </a:endParaRPr>
          </a:p>
        </p:txBody>
      </p:sp>
      <p:sp>
        <p:nvSpPr>
          <p:cNvPr id="31761" name="Line 17"/>
          <p:cNvSpPr>
            <a:spLocks noChangeShapeType="1"/>
          </p:cNvSpPr>
          <p:nvPr/>
        </p:nvSpPr>
        <p:spPr bwMode="auto">
          <a:xfrm>
            <a:off x="2266950" y="2852738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762" name="Line 18"/>
          <p:cNvSpPr>
            <a:spLocks noChangeShapeType="1"/>
          </p:cNvSpPr>
          <p:nvPr/>
        </p:nvSpPr>
        <p:spPr bwMode="auto">
          <a:xfrm>
            <a:off x="2286000" y="4835525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763" name="Text Box 19"/>
          <p:cNvSpPr txBox="1">
            <a:spLocks noChangeArrowheads="1"/>
          </p:cNvSpPr>
          <p:nvPr/>
        </p:nvSpPr>
        <p:spPr bwMode="auto">
          <a:xfrm>
            <a:off x="1239838" y="4384675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/>
            <a:endParaRPr lang="en-US">
              <a:latin typeface="Arial" charset="0"/>
            </a:endParaRPr>
          </a:p>
        </p:txBody>
      </p:sp>
      <p:sp>
        <p:nvSpPr>
          <p:cNvPr id="31764" name="Text Box 20"/>
          <p:cNvSpPr txBox="1">
            <a:spLocks noChangeArrowheads="1"/>
          </p:cNvSpPr>
          <p:nvPr/>
        </p:nvSpPr>
        <p:spPr bwMode="auto">
          <a:xfrm>
            <a:off x="1143000" y="5521325"/>
            <a:ext cx="2209800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/>
            <a:r>
              <a:rPr lang="en-US" b="1" dirty="0">
                <a:solidFill>
                  <a:srgbClr val="FF3300"/>
                </a:solidFill>
                <a:latin typeface="Arial" charset="0"/>
              </a:rPr>
              <a:t>Definitive therapy;</a:t>
            </a:r>
          </a:p>
          <a:p>
            <a:pPr algn="l" rtl="0"/>
            <a:r>
              <a:rPr lang="en-US" b="1" dirty="0">
                <a:latin typeface="Arial" charset="0"/>
              </a:rPr>
              <a:t> based on culture</a:t>
            </a:r>
            <a:endParaRPr lang="en-US" b="1" dirty="0">
              <a:solidFill>
                <a:schemeClr val="accent2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3"/>
            <a:r>
              <a:rPr lang="en-US" sz="2800" dirty="0" smtClean="0"/>
              <a:t>HIP – Aspiration – Blind / US guided_ </a:t>
            </a:r>
            <a:r>
              <a:rPr lang="en-US" sz="2800" dirty="0" err="1" smtClean="0"/>
              <a:t>Arthrotomy</a:t>
            </a:r>
            <a:r>
              <a:rPr lang="en-US" sz="2800" dirty="0" smtClean="0"/>
              <a:t> – Anterior approach </a:t>
            </a:r>
          </a:p>
          <a:p>
            <a:pPr lvl="3"/>
            <a:r>
              <a:rPr lang="en-US" sz="2800" dirty="0" smtClean="0"/>
              <a:t>Knee – Aspiration-</a:t>
            </a:r>
            <a:r>
              <a:rPr lang="en-US" sz="2800" dirty="0" err="1" smtClean="0"/>
              <a:t>Arthrotomy</a:t>
            </a:r>
            <a:r>
              <a:rPr lang="en-US" sz="2800" dirty="0" smtClean="0"/>
              <a:t>  or Arthroscopic Wash out</a:t>
            </a:r>
          </a:p>
          <a:p>
            <a:pPr lvl="3"/>
            <a:r>
              <a:rPr lang="en-US" sz="2800" dirty="0" smtClean="0"/>
              <a:t>Shoulder – Aspiration</a:t>
            </a:r>
          </a:p>
          <a:p>
            <a:pPr lvl="3">
              <a:buNone/>
            </a:pPr>
            <a:r>
              <a:rPr lang="en-US" sz="2800" dirty="0" smtClean="0"/>
              <a:t>   </a:t>
            </a:r>
            <a:r>
              <a:rPr lang="en-US" sz="2800" dirty="0" err="1" smtClean="0"/>
              <a:t>Arthrotomy</a:t>
            </a:r>
            <a:r>
              <a:rPr lang="en-US" sz="2800" dirty="0" smtClean="0"/>
              <a:t> - </a:t>
            </a:r>
            <a:r>
              <a:rPr lang="en-US" sz="2800" dirty="0" err="1" smtClean="0"/>
              <a:t>Deltopectoral</a:t>
            </a:r>
            <a:endParaRPr lang="en-US" sz="2800" dirty="0" smtClean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Arthrotomy</a:t>
            </a:r>
            <a:r>
              <a:rPr lang="en-US" dirty="0" smtClean="0"/>
              <a:t>/Arthroscopic   </a:t>
            </a:r>
            <a:r>
              <a:rPr lang="en-US" dirty="0" smtClean="0"/>
              <a:t>– GA/ SA/ </a:t>
            </a:r>
            <a:r>
              <a:rPr lang="en-US" dirty="0" smtClean="0"/>
              <a:t>Regional/</a:t>
            </a:r>
            <a:endParaRPr lang="en-US" dirty="0" smtClean="0"/>
          </a:p>
          <a:p>
            <a:r>
              <a:rPr lang="en-US" smtClean="0"/>
              <a:t>Sterile </a:t>
            </a:r>
            <a:r>
              <a:rPr lang="en-US" smtClean="0"/>
              <a:t>Technique </a:t>
            </a:r>
            <a:endParaRPr lang="en-US" dirty="0" smtClean="0"/>
          </a:p>
          <a:p>
            <a:r>
              <a:rPr lang="en-US" dirty="0" smtClean="0"/>
              <a:t>Approach to the joint</a:t>
            </a:r>
          </a:p>
          <a:p>
            <a:r>
              <a:rPr lang="en-US" dirty="0" smtClean="0"/>
              <a:t>Thorough wash out with N. saline /Antibiotic solutions</a:t>
            </a:r>
          </a:p>
          <a:p>
            <a:r>
              <a:rPr lang="en-US" dirty="0" smtClean="0"/>
              <a:t>Suction Drain</a:t>
            </a:r>
          </a:p>
          <a:p>
            <a:r>
              <a:rPr lang="en-US" dirty="0" smtClean="0"/>
              <a:t>Skin closure</a:t>
            </a:r>
          </a:p>
          <a:p>
            <a:r>
              <a:rPr lang="en-US" dirty="0" smtClean="0"/>
              <a:t>Re wash out if necessary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ctr"/>
          <a:lstStyle/>
          <a:p>
            <a:r>
              <a:rPr lang="en-US" altLang="en-US" smtClean="0"/>
              <a:t>Acute haematogenous OM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lIns="90488" tIns="44450" rIns="90488" bIns="44450"/>
          <a:lstStyle/>
          <a:p>
            <a:endParaRPr lang="en-US" altLang="en-US" smtClean="0"/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mtClean="0"/>
              <a:t>mostly children</a:t>
            </a:r>
          </a:p>
          <a:p>
            <a:pPr>
              <a:buSzPct val="50000"/>
              <a:buFont typeface="Monotype Sorts" pitchFamily="2" charset="2"/>
              <a:buChar char="l"/>
            </a:pPr>
            <a:endParaRPr lang="en-US" altLang="en-US" smtClean="0"/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mtClean="0"/>
              <a:t>boys&gt; girls</a:t>
            </a:r>
          </a:p>
          <a:p>
            <a:pPr>
              <a:buSzPct val="50000"/>
              <a:buFont typeface="Monotype Sorts" pitchFamily="2" charset="2"/>
              <a:buChar char="l"/>
            </a:pPr>
            <a:endParaRPr lang="en-US" altLang="en-US" smtClean="0"/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mtClean="0"/>
              <a:t>history of trauma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Temporary splinting to prevent contractures</a:t>
            </a:r>
          </a:p>
          <a:p>
            <a:r>
              <a:rPr lang="en-US" dirty="0" smtClean="0"/>
              <a:t>Early </a:t>
            </a:r>
            <a:r>
              <a:rPr lang="en-US" dirty="0" err="1" smtClean="0"/>
              <a:t>mobilisation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Delayed Wt bearing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914400"/>
            <a:ext cx="9143999" cy="2567095"/>
          </a:xfrm>
        </p:spPr>
        <p:txBody>
          <a:bodyPr/>
          <a:lstStyle/>
          <a:p>
            <a:pPr algn="ctr"/>
            <a:r>
              <a:rPr lang="en-US" sz="6600" dirty="0" smtClean="0"/>
              <a:t>Surgical Management Malignant Bone tumors</a:t>
            </a:r>
            <a:endParaRPr lang="en-US" sz="6600" dirty="0"/>
          </a:p>
        </p:txBody>
      </p:sp>
    </p:spTree>
    <p:extLst>
      <p:ext uri="{BB962C8B-B14F-4D97-AF65-F5344CB8AC3E}">
        <p14:creationId xmlns="" xmlns:p14="http://schemas.microsoft.com/office/powerpoint/2010/main" val="148150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algn="l" rtl="0" eaLnBrk="1" hangingPunct="1"/>
            <a:r>
              <a:rPr lang="en-US" sz="3200" u="sng">
                <a:cs typeface="Arial" charset="0"/>
              </a:rPr>
              <a:t>Classification of malignant tumors of bone: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algn="l" rtl="0" eaLnBrk="1" hangingPunct="1">
              <a:buFont typeface="Wingdings" charset="0"/>
              <a:buAutoNum type="arabicPeriod"/>
            </a:pPr>
            <a:r>
              <a:rPr lang="en-US" dirty="0">
                <a:cs typeface="Arial" charset="0"/>
              </a:rPr>
              <a:t>Osteosarcoma (</a:t>
            </a:r>
            <a:r>
              <a:rPr lang="en-US" dirty="0" err="1">
                <a:cs typeface="Arial" charset="0"/>
              </a:rPr>
              <a:t>Osteogenic</a:t>
            </a:r>
            <a:r>
              <a:rPr lang="en-US" dirty="0">
                <a:cs typeface="Arial" charset="0"/>
              </a:rPr>
              <a:t> sarcoma)</a:t>
            </a:r>
          </a:p>
          <a:p>
            <a:pPr marL="609600" indent="-609600" algn="l" rtl="0" eaLnBrk="1" hangingPunct="1">
              <a:buFont typeface="Wingdings" charset="0"/>
              <a:buAutoNum type="arabicPeriod"/>
            </a:pPr>
            <a:r>
              <a:rPr lang="en-US" dirty="0" err="1">
                <a:cs typeface="Arial" charset="0"/>
              </a:rPr>
              <a:t>Chondrosarcoma</a:t>
            </a:r>
            <a:endParaRPr lang="en-US" dirty="0">
              <a:cs typeface="Arial" charset="0"/>
            </a:endParaRPr>
          </a:p>
          <a:p>
            <a:pPr marL="609600" indent="-609600" algn="l" rtl="0" eaLnBrk="1" hangingPunct="1">
              <a:buFont typeface="Wingdings" charset="0"/>
              <a:buAutoNum type="arabicPeriod"/>
            </a:pPr>
            <a:r>
              <a:rPr lang="en-US" dirty="0" smtClean="0">
                <a:cs typeface="Arial" charset="0"/>
              </a:rPr>
              <a:t>Ewing’s sarcoma</a:t>
            </a:r>
          </a:p>
          <a:p>
            <a:pPr marL="609600" indent="-609600" algn="l" rtl="0" eaLnBrk="1" hangingPunct="1">
              <a:buFont typeface="Wingdings" charset="0"/>
              <a:buAutoNum type="arabicPeriod"/>
            </a:pPr>
            <a:r>
              <a:rPr lang="en-US" dirty="0" smtClean="0">
                <a:cs typeface="Arial" charset="0"/>
              </a:rPr>
              <a:t>Multiple myeloma</a:t>
            </a:r>
          </a:p>
          <a:p>
            <a:pPr marL="609600" indent="-609600" algn="l" rtl="0" eaLnBrk="1" hangingPunct="1">
              <a:buFont typeface="Wingdings" charset="0"/>
              <a:buAutoNum type="arabicPeriod"/>
            </a:pPr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056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 eaLnBrk="1" hangingPunct="1"/>
            <a:r>
              <a:rPr lang="en-US" sz="4000" u="sng">
                <a:cs typeface="Arial" charset="0"/>
              </a:rPr>
              <a:t>Osteosarcoma</a:t>
            </a:r>
            <a:r>
              <a:rPr lang="en-US" sz="4000">
                <a:cs typeface="Arial" charset="0"/>
              </a:rPr>
              <a:t/>
            </a:r>
            <a:br>
              <a:rPr lang="en-US" sz="4000">
                <a:cs typeface="Arial" charset="0"/>
              </a:rPr>
            </a:br>
            <a:r>
              <a:rPr lang="en-US" sz="4000">
                <a:cs typeface="Arial" charset="0"/>
              </a:rPr>
              <a:t>(Osteogenic sarcoma)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 rtl="0" eaLnBrk="1" hangingPunct="1"/>
            <a:r>
              <a:rPr lang="en-US" dirty="0" smtClean="0">
                <a:cs typeface="Arial" charset="0"/>
              </a:rPr>
              <a:t>It is a malignant </a:t>
            </a:r>
            <a:r>
              <a:rPr lang="en-US" dirty="0" err="1" smtClean="0">
                <a:cs typeface="Arial" charset="0"/>
              </a:rPr>
              <a:t>mesenchymal</a:t>
            </a:r>
            <a:r>
              <a:rPr lang="en-US" dirty="0" smtClean="0">
                <a:cs typeface="Arial" charset="0"/>
              </a:rPr>
              <a:t> tumor in which </a:t>
            </a:r>
            <a:r>
              <a:rPr lang="en-US" dirty="0" err="1" smtClean="0">
                <a:cs typeface="Arial" charset="0"/>
              </a:rPr>
              <a:t>cancellous</a:t>
            </a:r>
            <a:r>
              <a:rPr lang="en-US" dirty="0" smtClean="0">
                <a:cs typeface="Arial" charset="0"/>
              </a:rPr>
              <a:t> cell produce bone matrix.</a:t>
            </a:r>
          </a:p>
          <a:p>
            <a:pPr algn="just" rtl="0" eaLnBrk="1" hangingPunct="1"/>
            <a:r>
              <a:rPr lang="en-US" dirty="0" smtClean="0">
                <a:cs typeface="Arial" charset="0"/>
              </a:rPr>
              <a:t>Most </a:t>
            </a:r>
            <a:r>
              <a:rPr lang="en-US" dirty="0">
                <a:cs typeface="Arial" charset="0"/>
              </a:rPr>
              <a:t>common primary malignant tumor of </a:t>
            </a:r>
            <a:r>
              <a:rPr lang="en-US" dirty="0" smtClean="0">
                <a:cs typeface="Arial" charset="0"/>
              </a:rPr>
              <a:t>bone</a:t>
            </a:r>
          </a:p>
          <a:p>
            <a:pPr algn="just" rtl="0" eaLnBrk="1" hangingPunct="1"/>
            <a:r>
              <a:rPr lang="en-US" dirty="0" smtClean="0">
                <a:cs typeface="Arial" charset="0"/>
              </a:rPr>
              <a:t>Occurs in all age group but has bimodal age distribution</a:t>
            </a:r>
          </a:p>
          <a:p>
            <a:pPr algn="just" rtl="0" eaLnBrk="1" hangingPunct="1"/>
            <a:r>
              <a:rPr lang="en-US" dirty="0" smtClean="0">
                <a:cs typeface="Arial" charset="0"/>
              </a:rPr>
              <a:t>75% occur in person younger than 20 years of age</a:t>
            </a:r>
          </a:p>
          <a:p>
            <a:pPr algn="just" rtl="0" eaLnBrk="1" hangingPunct="1"/>
            <a:r>
              <a:rPr lang="en-US" dirty="0" smtClean="0">
                <a:cs typeface="Arial" charset="0"/>
              </a:rPr>
              <a:t>Second peak occur in elderly who have predisposing condition – Paget disease, bone infarct, prior  irradiation</a:t>
            </a:r>
          </a:p>
          <a:p>
            <a:pPr marL="342900" lvl="1" indent="-342900" algn="just">
              <a:spcBef>
                <a:spcPts val="2000"/>
              </a:spcBef>
            </a:pPr>
            <a:r>
              <a:rPr lang="en-US" dirty="0">
                <a:cs typeface="Arial" charset="0"/>
              </a:rPr>
              <a:t>Males&gt; females</a:t>
            </a:r>
          </a:p>
          <a:p>
            <a:pPr algn="just" rtl="0" eaLnBrk="1" hangingPunct="1"/>
            <a:endParaRPr lang="en-US" dirty="0" smtClean="0">
              <a:cs typeface="Arial" charset="0"/>
            </a:endParaRPr>
          </a:p>
          <a:p>
            <a:pPr algn="just" rtl="0" eaLnBrk="1" hangingPunct="1"/>
            <a:endParaRPr lang="en-US" dirty="0" smtClean="0">
              <a:cs typeface="Arial" charset="0"/>
            </a:endParaRPr>
          </a:p>
          <a:p>
            <a:pPr algn="just" rtl="0" eaLnBrk="1" hangingPunct="1"/>
            <a:endParaRPr lang="en-US" dirty="0">
              <a:cs typeface="Arial" charset="0"/>
            </a:endParaRPr>
          </a:p>
          <a:p>
            <a:pPr algn="l" rtl="0" eaLnBrk="1" hangingPunct="1"/>
            <a:endParaRPr lang="en-US" u="sng" dirty="0">
              <a:cs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125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Usually arise from metaphysis of long bones of extremities, and almost 50% occur about the knee.</a:t>
            </a:r>
          </a:p>
          <a:p>
            <a:r>
              <a:rPr lang="en-US" dirty="0" smtClean="0"/>
              <a:t>Beyond the age of 25 years incidence in flat bones and long bones is almost equal.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520502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42962"/>
            <a:ext cx="9144000" cy="60150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Several subtypes of osteosarcoma are grouped according to  –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Site of origin (intramedullary, </a:t>
            </a:r>
            <a:r>
              <a:rPr lang="en-US" dirty="0" err="1" smtClean="0"/>
              <a:t>intracortical</a:t>
            </a:r>
            <a:r>
              <a:rPr lang="en-US" dirty="0" smtClean="0"/>
              <a:t> or surface)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Degree of differentiation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Primary (underlying bone is unremarkable)or secondary to preexisting disorders.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Histological features (</a:t>
            </a:r>
            <a:r>
              <a:rPr lang="en-US" dirty="0" err="1" smtClean="0"/>
              <a:t>osteoblastic</a:t>
            </a:r>
            <a:r>
              <a:rPr lang="en-US" dirty="0" smtClean="0"/>
              <a:t>, </a:t>
            </a:r>
            <a:r>
              <a:rPr lang="en-US" dirty="0" err="1" smtClean="0"/>
              <a:t>chondroblastic</a:t>
            </a:r>
            <a:r>
              <a:rPr lang="en-US" dirty="0" smtClean="0"/>
              <a:t>, fibroblastic, </a:t>
            </a:r>
            <a:r>
              <a:rPr lang="en-US" dirty="0" err="1" smtClean="0"/>
              <a:t>telangiectatic</a:t>
            </a:r>
            <a:r>
              <a:rPr lang="en-US" dirty="0" smtClean="0"/>
              <a:t>, small cell and giant cell).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The most common subtype arises in metaphysis of long bones and is primary, solitary, intramedullary and poorly differentiated.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Grossly, Osteosarcoma are big bulky tumors that are gritty, grey-white, and often certain areas of hemorrhage and cystic degeneration.</a:t>
            </a:r>
          </a:p>
        </p:txBody>
      </p:sp>
    </p:spTree>
    <p:extLst>
      <p:ext uri="{BB962C8B-B14F-4D97-AF65-F5344CB8AC3E}">
        <p14:creationId xmlns="" xmlns:p14="http://schemas.microsoft.com/office/powerpoint/2010/main" val="17532663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 descr="osteo_sarco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85800"/>
            <a:ext cx="7683500" cy="508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3124200" y="5867400"/>
            <a:ext cx="23383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/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Osteosarcoma</a:t>
            </a:r>
          </a:p>
        </p:txBody>
      </p:sp>
    </p:spTree>
    <p:extLst>
      <p:ext uri="{BB962C8B-B14F-4D97-AF65-F5344CB8AC3E}">
        <p14:creationId xmlns="" xmlns:p14="http://schemas.microsoft.com/office/powerpoint/2010/main" val="83592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r>
              <a:rPr lang="en-US" dirty="0" smtClean="0"/>
              <a:t>Clinical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250" y="1857375"/>
            <a:ext cx="8636000" cy="4698999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 smtClean="0">
                <a:cs typeface="Arial" charset="0"/>
              </a:rPr>
              <a:t>Localized </a:t>
            </a:r>
            <a:r>
              <a:rPr lang="en-US" dirty="0">
                <a:cs typeface="Arial" charset="0"/>
              </a:rPr>
              <a:t>pain and swelling </a:t>
            </a:r>
            <a:endParaRPr lang="en-US" dirty="0" smtClean="0">
              <a:cs typeface="Arial" charset="0"/>
            </a:endParaRPr>
          </a:p>
          <a:p>
            <a:pPr lvl="1"/>
            <a:r>
              <a:rPr lang="en-US" dirty="0" smtClean="0">
                <a:cs typeface="Arial" charset="0"/>
              </a:rPr>
              <a:t>Fast growing tumor</a:t>
            </a:r>
          </a:p>
          <a:p>
            <a:pPr lvl="1"/>
            <a:r>
              <a:rPr lang="en-US" dirty="0" smtClean="0">
                <a:cs typeface="Arial" charset="0"/>
              </a:rPr>
              <a:t>Progressive weakness and weight loss</a:t>
            </a:r>
          </a:p>
          <a:p>
            <a:pPr lvl="1"/>
            <a:r>
              <a:rPr lang="en-US" dirty="0" smtClean="0">
                <a:cs typeface="Arial" charset="0"/>
              </a:rPr>
              <a:t>Skin over the tumor is shiny and stretched with prominent veins</a:t>
            </a:r>
          </a:p>
          <a:p>
            <a:pPr lvl="1"/>
            <a:r>
              <a:rPr lang="en-US" dirty="0" smtClean="0">
                <a:cs typeface="Arial" charset="0"/>
              </a:rPr>
              <a:t>Warm, tender and ill defined margins.</a:t>
            </a:r>
            <a:endParaRPr lang="en-US" dirty="0">
              <a:cs typeface="Arial" charset="0"/>
            </a:endParaRPr>
          </a:p>
          <a:p>
            <a:pPr lvl="1"/>
            <a:r>
              <a:rPr lang="en-US" dirty="0">
                <a:cs typeface="Arial" charset="0"/>
              </a:rPr>
              <a:t>Pulsatile </a:t>
            </a:r>
            <a:r>
              <a:rPr lang="en-US" dirty="0" smtClean="0">
                <a:cs typeface="Arial" charset="0"/>
              </a:rPr>
              <a:t>tumor</a:t>
            </a:r>
          </a:p>
          <a:p>
            <a:pPr lvl="1"/>
            <a:r>
              <a:rPr lang="en-US" dirty="0" smtClean="0">
                <a:cs typeface="Arial" charset="0"/>
              </a:rPr>
              <a:t>Movement of adjacent joint restricted due to mechanical obstruction and effusion.</a:t>
            </a:r>
          </a:p>
          <a:p>
            <a:pPr lvl="1"/>
            <a:r>
              <a:rPr lang="en-US" dirty="0" smtClean="0">
                <a:cs typeface="Arial" charset="0"/>
              </a:rPr>
              <a:t>Regional lymph node enlarged only in 25-30% cases.</a:t>
            </a:r>
          </a:p>
          <a:p>
            <a:pPr lvl="1"/>
            <a:r>
              <a:rPr lang="en-US" dirty="0" smtClean="0">
                <a:cs typeface="Arial" charset="0"/>
              </a:rPr>
              <a:t>If distal neurovascular deficit present strongly suggest malignancy.</a:t>
            </a:r>
          </a:p>
          <a:p>
            <a:pPr lvl="1"/>
            <a:r>
              <a:rPr lang="en-US" dirty="0" smtClean="0">
                <a:cs typeface="Arial" charset="0"/>
              </a:rPr>
              <a:t>Lung metastasis occur in 10-12 months if left untreated.</a:t>
            </a:r>
            <a:endParaRPr lang="en-US" dirty="0">
              <a:cs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085736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algn="l" rtl="0" eaLnBrk="1" hangingPunct="1">
              <a:buFont typeface="Wingdings" pitchFamily="2" charset="2"/>
              <a:buChar char="n"/>
              <a:defRPr/>
            </a:pPr>
            <a:r>
              <a:rPr lang="en-US" u="sng" dirty="0" smtClean="0">
                <a:latin typeface="+mn-lt"/>
                <a:ea typeface="+mn-ea"/>
              </a:rPr>
              <a:t>Classic X-ray findings:</a:t>
            </a:r>
            <a:endParaRPr lang="en-US" dirty="0" smtClean="0">
              <a:latin typeface="+mn-lt"/>
              <a:ea typeface="+mn-ea"/>
            </a:endParaRPr>
          </a:p>
          <a:p>
            <a:pPr marL="990600" lvl="1" indent="-533400" algn="l" rtl="0" eaLnBrk="1" hangingPunct="1">
              <a:buFontTx/>
              <a:buAutoNum type="arabicPeriod"/>
              <a:defRPr/>
            </a:pPr>
            <a:r>
              <a:rPr lang="en-US" dirty="0" smtClean="0">
                <a:latin typeface="+mn-lt"/>
              </a:rPr>
              <a:t>Codman's triangle (periosteal elevation)</a:t>
            </a:r>
          </a:p>
          <a:p>
            <a:pPr marL="990600" lvl="1" indent="-533400" algn="l" rtl="0" eaLnBrk="1" hangingPunct="1">
              <a:buFontTx/>
              <a:buAutoNum type="arabicPeriod"/>
              <a:defRPr/>
            </a:pPr>
            <a:r>
              <a:rPr lang="en-US" dirty="0" smtClean="0">
                <a:latin typeface="+mn-lt"/>
              </a:rPr>
              <a:t>Sunburst pattern/Sunrays appearance</a:t>
            </a:r>
          </a:p>
          <a:p>
            <a:pPr marL="990600" lvl="1" indent="-533400" algn="l" rtl="0" eaLnBrk="1" hangingPunct="1">
              <a:buFontTx/>
              <a:buAutoNum type="arabicPeriod"/>
              <a:defRPr/>
            </a:pPr>
            <a:r>
              <a:rPr lang="en-US" dirty="0" smtClean="0">
                <a:latin typeface="+mn-lt"/>
              </a:rPr>
              <a:t>Bone destruction</a:t>
            </a:r>
          </a:p>
          <a:p>
            <a:pPr marL="990600" lvl="1" indent="-533400" algn="l" rtl="0" eaLnBrk="1" hangingPunct="1">
              <a:buFontTx/>
              <a:buAutoNum type="arabicPeriod"/>
              <a:defRPr/>
            </a:pPr>
            <a:r>
              <a:rPr lang="en-US" dirty="0" smtClean="0"/>
              <a:t>Ill-defined margins</a:t>
            </a:r>
            <a:endParaRPr lang="en-US" dirty="0" smtClean="0">
              <a:latin typeface="+mn-lt"/>
            </a:endParaRPr>
          </a:p>
          <a:p>
            <a:pPr marL="609600" indent="-609600" algn="l" rtl="0" eaLnBrk="1" hangingPunct="1">
              <a:buFont typeface="Wingdings" pitchFamily="2" charset="2"/>
              <a:buChar char="n"/>
              <a:defRPr/>
            </a:pPr>
            <a:endParaRPr lang="en-US" dirty="0" smtClean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4883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e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820737"/>
            <a:ext cx="6704012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0750" y="650875"/>
            <a:ext cx="1381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Codman’s triangle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67250" y="47625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Sunrays appearance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2250" y="625475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Osteosarcoma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2729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ctr">
            <a:normAutofit fontScale="90000"/>
          </a:bodyPr>
          <a:lstStyle/>
          <a:p>
            <a:r>
              <a:rPr lang="en-US" altLang="en-US" smtClean="0"/>
              <a:t/>
            </a:r>
            <a:br>
              <a:rPr lang="en-US" altLang="en-US" smtClean="0"/>
            </a:br>
            <a:r>
              <a:rPr lang="en-US" altLang="en-US" smtClean="0"/>
              <a:t>Acute Osteomyelitis </a:t>
            </a:r>
            <a:br>
              <a:rPr lang="en-US" altLang="en-US" smtClean="0"/>
            </a:br>
            <a:r>
              <a:rPr lang="en-US" altLang="en-US" smtClean="0"/>
              <a:t>Source Of Infection</a:t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8197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lIns="90488" tIns="44450" rIns="90488" bIns="44450"/>
          <a:lstStyle/>
          <a:p>
            <a:pPr>
              <a:buSzPct val="50000"/>
              <a:buFont typeface="Monotype Sorts" pitchFamily="2" charset="2"/>
              <a:buChar char="l"/>
            </a:pPr>
            <a:endParaRPr lang="en-US" altLang="en-US" smtClean="0"/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mtClean="0"/>
              <a:t>infected umbilical cord in infants</a:t>
            </a:r>
          </a:p>
          <a:p>
            <a:pPr>
              <a:buSzPct val="50000"/>
              <a:buFont typeface="Monotype Sorts" pitchFamily="2" charset="2"/>
              <a:buChar char="l"/>
            </a:pPr>
            <a:endParaRPr lang="en-US" altLang="en-US" smtClean="0"/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mtClean="0"/>
              <a:t>boils, tonsilitis, skin abrasions</a:t>
            </a:r>
          </a:p>
          <a:p>
            <a:pPr>
              <a:buSzPct val="50000"/>
              <a:buFont typeface="Monotype Sorts" pitchFamily="2" charset="2"/>
              <a:buChar char="l"/>
            </a:pPr>
            <a:endParaRPr lang="en-US" altLang="en-US" smtClean="0"/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mtClean="0"/>
              <a:t>in adults UTI, in dwelling arterial line</a:t>
            </a:r>
          </a:p>
          <a:p>
            <a:endParaRPr lang="en-US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600200"/>
            <a:ext cx="8458200" cy="4525963"/>
          </a:xfrm>
        </p:spPr>
        <p:txBody>
          <a:bodyPr/>
          <a:lstStyle/>
          <a:p>
            <a:pPr algn="l" rtl="0" eaLnBrk="1" hangingPunct="1"/>
            <a:r>
              <a:rPr lang="en-US" b="1" i="1" u="sng">
                <a:cs typeface="Arial" charset="0"/>
              </a:rPr>
              <a:t>Secondary osteosarcoma:</a:t>
            </a:r>
            <a:endParaRPr lang="en-US">
              <a:cs typeface="Arial" charset="0"/>
            </a:endParaRPr>
          </a:p>
          <a:p>
            <a:pPr lvl="1" algn="l" rtl="0" eaLnBrk="1" hangingPunct="1"/>
            <a:r>
              <a:rPr lang="en-US">
                <a:cs typeface="Arial" charset="0"/>
              </a:rPr>
              <a:t>Occurs in old people</a:t>
            </a:r>
          </a:p>
          <a:p>
            <a:pPr lvl="1" algn="just" rtl="0" eaLnBrk="1" hangingPunct="1"/>
            <a:r>
              <a:rPr lang="en-US">
                <a:cs typeface="Arial" charset="0"/>
              </a:rPr>
              <a:t>Associated with Paget’s disease or chronic osteomyelitis</a:t>
            </a:r>
          </a:p>
          <a:p>
            <a:pPr lvl="1" algn="l" rtl="0" eaLnBrk="1" hangingPunct="1"/>
            <a:r>
              <a:rPr lang="en-US">
                <a:cs typeface="Arial" charset="0"/>
              </a:rPr>
              <a:t>Highly aggressive</a:t>
            </a:r>
          </a:p>
        </p:txBody>
      </p:sp>
    </p:spTree>
    <p:extLst>
      <p:ext uri="{BB962C8B-B14F-4D97-AF65-F5344CB8AC3E}">
        <p14:creationId xmlns="" xmlns:p14="http://schemas.microsoft.com/office/powerpoint/2010/main" val="309635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Definitive </a:t>
            </a:r>
            <a:r>
              <a:rPr lang="en-US" dirty="0" err="1" smtClean="0"/>
              <a:t>diagosis</a:t>
            </a:r>
            <a:r>
              <a:rPr lang="en-US" dirty="0" smtClean="0"/>
              <a:t>  - BIOPSY</a:t>
            </a:r>
          </a:p>
          <a:p>
            <a:r>
              <a:rPr lang="en-US" dirty="0" smtClean="0"/>
              <a:t>Fine needle /Core needle</a:t>
            </a:r>
          </a:p>
          <a:p>
            <a:r>
              <a:rPr lang="en-US" dirty="0" smtClean="0"/>
              <a:t>INCISION BIOPSY</a:t>
            </a:r>
          </a:p>
          <a:p>
            <a:r>
              <a:rPr lang="en-US" dirty="0" smtClean="0"/>
              <a:t> well planned surgical incision,  directly not through inter muscular septum, from the periphery of lesion, multiple samples </a:t>
            </a:r>
            <a:endParaRPr 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 Treatment</a:t>
            </a:r>
          </a:p>
          <a:p>
            <a:r>
              <a:rPr lang="en-US" dirty="0" smtClean="0"/>
              <a:t>SANDWICH Therapy</a:t>
            </a:r>
          </a:p>
          <a:p>
            <a:r>
              <a:rPr lang="en-US" dirty="0" err="1" smtClean="0"/>
              <a:t>Neoadjuvant</a:t>
            </a:r>
            <a:r>
              <a:rPr lang="en-US" dirty="0" smtClean="0"/>
              <a:t> Chemo – Surgery -Chemo</a:t>
            </a:r>
            <a:endParaRPr 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Definitive  Surgery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Disarticulation</a:t>
            </a:r>
          </a:p>
          <a:p>
            <a:r>
              <a:rPr lang="en-US" dirty="0" smtClean="0"/>
              <a:t>Amputation</a:t>
            </a:r>
          </a:p>
          <a:p>
            <a:r>
              <a:rPr lang="en-US" dirty="0" smtClean="0"/>
              <a:t>Resection with reconstruction/</a:t>
            </a:r>
            <a:r>
              <a:rPr lang="en-US" dirty="0" err="1" smtClean="0"/>
              <a:t>endoprosthesis</a:t>
            </a:r>
            <a:endParaRPr lang="en-US" dirty="0" smtClean="0"/>
          </a:p>
          <a:p>
            <a:r>
              <a:rPr lang="en-US" dirty="0" smtClean="0"/>
              <a:t>Limb salvage surgery</a:t>
            </a:r>
          </a:p>
          <a:p>
            <a:r>
              <a:rPr lang="en-US" dirty="0" smtClean="0"/>
              <a:t>Resection of metastatic lesion (lobectomy in lung)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23356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534400" cy="5715000"/>
          </a:xfrm>
        </p:spPr>
        <p:txBody>
          <a:bodyPr>
            <a:normAutofit fontScale="85000" lnSpcReduction="20000"/>
          </a:bodyPr>
          <a:lstStyle/>
          <a:p>
            <a:r>
              <a:rPr lang="en-US" sz="4100" dirty="0" smtClean="0"/>
              <a:t>Resection of the </a:t>
            </a:r>
            <a:r>
              <a:rPr lang="en-US" sz="4100" dirty="0" err="1" smtClean="0"/>
              <a:t>tumour</a:t>
            </a:r>
            <a:endParaRPr lang="en-US" sz="4100" dirty="0" smtClean="0"/>
          </a:p>
          <a:p>
            <a:pPr>
              <a:buNone/>
            </a:pPr>
            <a:r>
              <a:rPr lang="en-US" sz="3000" dirty="0" smtClean="0"/>
              <a:t>	</a:t>
            </a:r>
          </a:p>
          <a:p>
            <a:pPr>
              <a:buNone/>
            </a:pPr>
            <a:r>
              <a:rPr lang="en-US" sz="3000" dirty="0" smtClean="0"/>
              <a:t>	</a:t>
            </a:r>
            <a:r>
              <a:rPr lang="en-US" sz="3300" dirty="0" smtClean="0"/>
              <a:t>1</a:t>
            </a:r>
            <a:r>
              <a:rPr lang="en-US" sz="3000" dirty="0" smtClean="0"/>
              <a:t> INTRALESIONAL</a:t>
            </a:r>
            <a:r>
              <a:rPr lang="en-US" dirty="0" smtClean="0"/>
              <a:t> – (</a:t>
            </a:r>
            <a:r>
              <a:rPr lang="en-US" dirty="0" err="1" smtClean="0"/>
              <a:t>debulking</a:t>
            </a:r>
            <a:r>
              <a:rPr lang="en-US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Palliative </a:t>
            </a:r>
            <a:r>
              <a:rPr lang="en-US" dirty="0" err="1" smtClean="0">
                <a:solidFill>
                  <a:schemeClr val="tx1"/>
                </a:solidFill>
              </a:rPr>
              <a:t>Sx</a:t>
            </a:r>
            <a:r>
              <a:rPr lang="en-US" dirty="0" smtClean="0">
                <a:solidFill>
                  <a:schemeClr val="tx1"/>
                </a:solidFill>
              </a:rPr>
              <a:t> in metastatic disease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Benign lesion  not to sacrifice nerve/vessel</a:t>
            </a:r>
          </a:p>
          <a:p>
            <a:pPr lvl="1">
              <a:buNone/>
            </a:pPr>
            <a:endParaRPr lang="en-US" sz="3500" dirty="0" smtClean="0">
              <a:solidFill>
                <a:schemeClr val="tx1"/>
              </a:solidFill>
            </a:endParaRPr>
          </a:p>
          <a:p>
            <a:pPr lvl="1">
              <a:buNone/>
            </a:pPr>
            <a:r>
              <a:rPr lang="en-US" sz="3500" dirty="0" smtClean="0">
                <a:solidFill>
                  <a:schemeClr val="tx1"/>
                </a:solidFill>
              </a:rPr>
              <a:t>2 Marginal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Through pseudo capsule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In benign or some low grade malignancy</a:t>
            </a:r>
          </a:p>
          <a:p>
            <a:pPr lvl="1">
              <a:buNone/>
            </a:pPr>
            <a:endParaRPr lang="en-US" sz="3500" dirty="0" smtClean="0">
              <a:solidFill>
                <a:schemeClr val="tx1"/>
              </a:solidFill>
            </a:endParaRPr>
          </a:p>
          <a:p>
            <a:pPr lvl="1">
              <a:buNone/>
            </a:pPr>
            <a:r>
              <a:rPr lang="en-US" sz="3500" dirty="0" smtClean="0">
                <a:solidFill>
                  <a:schemeClr val="tx1"/>
                </a:solidFill>
              </a:rPr>
              <a:t>3Wide Resection</a:t>
            </a:r>
            <a:endParaRPr lang="en-US" sz="3000" dirty="0" smtClean="0">
              <a:solidFill>
                <a:schemeClr val="tx1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Margin of resection through normal tissue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Goal </a:t>
            </a:r>
            <a:r>
              <a:rPr lang="en-US" dirty="0" err="1" smtClean="0">
                <a:solidFill>
                  <a:schemeClr val="tx1"/>
                </a:solidFill>
              </a:rPr>
              <a:t>oin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Sx</a:t>
            </a:r>
            <a:r>
              <a:rPr lang="en-US" dirty="0" smtClean="0">
                <a:solidFill>
                  <a:schemeClr val="tx1"/>
                </a:solidFill>
              </a:rPr>
              <a:t> for high grade malignancy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4Radical 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Excision of all involved compartment/s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smtClean="0"/>
              <a:t>Limb salvage surgery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048" y="1854332"/>
            <a:ext cx="8627461" cy="47366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Principle is to eradicate the bone tumor, retain integrity of skeletal system and preserve the limb with useful function. </a:t>
            </a:r>
          </a:p>
          <a:p>
            <a:r>
              <a:rPr lang="en-US" dirty="0" smtClean="0"/>
              <a:t>After resection, skeletal reconstruction done by bone grafting(auto or allograft) or by </a:t>
            </a:r>
            <a:r>
              <a:rPr lang="en-US" dirty="0" err="1" smtClean="0"/>
              <a:t>endoprosthesis</a:t>
            </a:r>
            <a:r>
              <a:rPr lang="en-US" dirty="0" smtClean="0"/>
              <a:t> (modular or custom made).</a:t>
            </a:r>
          </a:p>
          <a:p>
            <a:r>
              <a:rPr lang="en-US" dirty="0" smtClean="0"/>
              <a:t>Prosthetic reconstruction is more effective</a:t>
            </a:r>
          </a:p>
          <a:p>
            <a:r>
              <a:rPr lang="en-US" dirty="0" smtClean="0"/>
              <a:t>As compared to the radical amputation and external prosthetic fitting or limb sparing surgery with bone grafting this treatment is more effective in early mobilization.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553720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85801"/>
            <a:ext cx="7778391" cy="60197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573987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85800"/>
            <a:ext cx="6858000" cy="59293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772396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98120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 smtClean="0"/>
              <a:t>Chondrosarcoma</a:t>
            </a:r>
            <a:endParaRPr lang="en-US" sz="280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0" u="sng">
                <a:cs typeface="Arial" charset="0"/>
              </a:rPr>
              <a:t>Chondrosarcoma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76397" y="1869964"/>
            <a:ext cx="8837510" cy="4780752"/>
          </a:xfrm>
        </p:spPr>
        <p:txBody>
          <a:bodyPr/>
          <a:lstStyle/>
          <a:p>
            <a:pPr algn="l" rtl="0" eaLnBrk="1" hangingPunct="1"/>
            <a:r>
              <a:rPr lang="en-US" u="sng" dirty="0">
                <a:cs typeface="Arial" charset="0"/>
              </a:rPr>
              <a:t>Definition:</a:t>
            </a:r>
            <a:endParaRPr lang="en-US" dirty="0">
              <a:cs typeface="Arial" charset="0"/>
            </a:endParaRPr>
          </a:p>
          <a:p>
            <a:pPr lvl="1" algn="l" rtl="0" eaLnBrk="1" hangingPunct="1"/>
            <a:r>
              <a:rPr lang="en-US" dirty="0">
                <a:cs typeface="Arial" charset="0"/>
              </a:rPr>
              <a:t>Malignant tumor of </a:t>
            </a:r>
            <a:r>
              <a:rPr lang="en-US" dirty="0" err="1" smtClean="0">
                <a:cs typeface="Arial" charset="0"/>
              </a:rPr>
              <a:t>chondroblasts</a:t>
            </a:r>
            <a:r>
              <a:rPr lang="en-US" dirty="0" smtClean="0">
                <a:cs typeface="Arial" charset="0"/>
              </a:rPr>
              <a:t> cells</a:t>
            </a:r>
          </a:p>
          <a:p>
            <a:pPr marL="349250" lvl="1" indent="0" algn="l" rtl="0" eaLnBrk="1" hangingPunct="1">
              <a:buNone/>
            </a:pPr>
            <a:endParaRPr lang="en-US" u="sng" dirty="0" smtClean="0">
              <a:cs typeface="Arial" charset="0"/>
            </a:endParaRPr>
          </a:p>
          <a:p>
            <a:pPr lvl="1" algn="l" rtl="0" eaLnBrk="1" hangingPunct="1">
              <a:buFont typeface="Wingdings" charset="2"/>
              <a:buChar char="u"/>
            </a:pPr>
            <a:r>
              <a:rPr lang="en-US" dirty="0" smtClean="0">
                <a:cs typeface="Arial" charset="0"/>
              </a:rPr>
              <a:t>Second most common malignant matrix producing tumor</a:t>
            </a:r>
          </a:p>
          <a:p>
            <a:pPr algn="l" rtl="0" eaLnBrk="1" hangingPunct="1"/>
            <a:r>
              <a:rPr lang="en-US" u="sng" dirty="0">
                <a:cs typeface="Arial" charset="0"/>
              </a:rPr>
              <a:t>Etiology:</a:t>
            </a:r>
            <a:endParaRPr lang="en-US" dirty="0">
              <a:cs typeface="Arial" charset="0"/>
            </a:endParaRPr>
          </a:p>
          <a:p>
            <a:pPr lvl="1" algn="just" rtl="0" eaLnBrk="1" hangingPunct="1"/>
            <a:r>
              <a:rPr lang="en-US" dirty="0" smtClean="0">
                <a:cs typeface="Arial" charset="0"/>
              </a:rPr>
              <a:t>The </a:t>
            </a:r>
            <a:r>
              <a:rPr lang="en-US" dirty="0">
                <a:cs typeface="Arial" charset="0"/>
              </a:rPr>
              <a:t>tumor may arise de novo (primary) or secondary to preexisting </a:t>
            </a:r>
            <a:r>
              <a:rPr lang="en-US" dirty="0" err="1">
                <a:cs typeface="Arial" charset="0"/>
              </a:rPr>
              <a:t>enchondroma</a:t>
            </a:r>
            <a:r>
              <a:rPr lang="en-US" dirty="0">
                <a:cs typeface="Arial" charset="0"/>
              </a:rPr>
              <a:t>, </a:t>
            </a:r>
            <a:r>
              <a:rPr lang="en-US" dirty="0" err="1">
                <a:cs typeface="Arial" charset="0"/>
              </a:rPr>
              <a:t>exostosis</a:t>
            </a:r>
            <a:r>
              <a:rPr lang="en-US" dirty="0">
                <a:cs typeface="Arial" charset="0"/>
              </a:rPr>
              <a:t> (</a:t>
            </a:r>
            <a:r>
              <a:rPr lang="en-US" dirty="0" err="1">
                <a:cs typeface="Arial" charset="0"/>
              </a:rPr>
              <a:t>osteochondromas</a:t>
            </a:r>
            <a:r>
              <a:rPr lang="en-US" dirty="0">
                <a:cs typeface="Arial" charset="0"/>
              </a:rPr>
              <a:t>) or Paget’s </a:t>
            </a:r>
            <a:r>
              <a:rPr lang="en-US" dirty="0" smtClean="0">
                <a:cs typeface="Arial" charset="0"/>
              </a:rPr>
              <a:t>disease</a:t>
            </a:r>
            <a:endParaRPr lang="en-US" dirty="0">
              <a:cs typeface="Arial" charset="0"/>
            </a:endParaRPr>
          </a:p>
          <a:p>
            <a:pPr lvl="1" algn="just" rtl="0" eaLnBrk="1" hangingPunct="1"/>
            <a:r>
              <a:rPr lang="en-US" dirty="0" smtClean="0">
                <a:cs typeface="Arial" charset="0"/>
              </a:rPr>
              <a:t>Primary </a:t>
            </a:r>
            <a:r>
              <a:rPr lang="en-US" dirty="0" err="1" smtClean="0">
                <a:cs typeface="Arial" charset="0"/>
              </a:rPr>
              <a:t>chodrosarcoma</a:t>
            </a:r>
            <a:r>
              <a:rPr lang="en-US" dirty="0" smtClean="0">
                <a:cs typeface="Arial" charset="0"/>
              </a:rPr>
              <a:t> is very uncommon, arises centrally in the bone and found in children</a:t>
            </a:r>
          </a:p>
          <a:p>
            <a:pPr marL="349250" lvl="1" indent="0" algn="just" rtl="0" eaLnBrk="1" hangingPunct="1">
              <a:buNone/>
            </a:pPr>
            <a:endParaRPr lang="en-US" dirty="0">
              <a:cs typeface="Arial" charset="0"/>
            </a:endParaRPr>
          </a:p>
          <a:p>
            <a:pPr marL="349250" lvl="1" indent="0" algn="just">
              <a:buNone/>
            </a:pPr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4538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7772400" cy="1143000"/>
          </a:xfrm>
          <a:noFill/>
        </p:spPr>
        <p:txBody>
          <a:bodyPr lIns="90488" tIns="44450" rIns="90488" bIns="44450" anchor="ctr">
            <a:normAutofit fontScale="90000"/>
          </a:bodyPr>
          <a:lstStyle/>
          <a:p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Acute </a:t>
            </a:r>
            <a:r>
              <a:rPr lang="en-US" altLang="en-US" dirty="0" err="1" smtClean="0"/>
              <a:t>Osteomyelitis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Organism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lIns="90488" tIns="44450" rIns="90488" bIns="44450"/>
          <a:lstStyle/>
          <a:p>
            <a:pPr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mtClean="0"/>
              <a:t>Gram +ve</a:t>
            </a:r>
          </a:p>
          <a:p>
            <a:pPr lvl="2"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mtClean="0"/>
              <a:t>staphylococus aureus</a:t>
            </a:r>
          </a:p>
          <a:p>
            <a:pPr lvl="2"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mtClean="0"/>
              <a:t>strep pyogen </a:t>
            </a:r>
          </a:p>
          <a:p>
            <a:pPr lvl="2"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mtClean="0"/>
              <a:t>strep pneumonie</a:t>
            </a:r>
          </a:p>
          <a:p>
            <a:pPr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mtClean="0"/>
              <a:t>Gram -ve</a:t>
            </a:r>
          </a:p>
          <a:p>
            <a:pPr lvl="2"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mtClean="0"/>
              <a:t>haemophilus influnzae (50% &lt; 4 y)</a:t>
            </a:r>
          </a:p>
          <a:p>
            <a:pPr lvl="2"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mtClean="0"/>
              <a:t>e .coli</a:t>
            </a:r>
          </a:p>
          <a:p>
            <a:pPr lvl="2"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mtClean="0"/>
              <a:t>pseudomonas auroginosa,</a:t>
            </a:r>
          </a:p>
          <a:p>
            <a:pPr lvl="2"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mtClean="0"/>
              <a:t>proteus mirabilis</a:t>
            </a:r>
          </a:p>
          <a:p>
            <a:pPr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endParaRPr lang="en-US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36" y="1746476"/>
            <a:ext cx="8861764" cy="4921882"/>
          </a:xfrm>
        </p:spPr>
        <p:txBody>
          <a:bodyPr>
            <a:normAutofit/>
          </a:bodyPr>
          <a:lstStyle/>
          <a:p>
            <a:r>
              <a:rPr lang="en-US" dirty="0" err="1" smtClean="0"/>
              <a:t>Chondrosarcoma</a:t>
            </a:r>
            <a:r>
              <a:rPr lang="en-US" dirty="0" smtClean="0"/>
              <a:t> sub classified according to – </a:t>
            </a:r>
          </a:p>
          <a:p>
            <a:r>
              <a:rPr lang="en-US" dirty="0" smtClean="0"/>
              <a:t>Site – Central (</a:t>
            </a:r>
            <a:r>
              <a:rPr lang="en-US" dirty="0" err="1" smtClean="0"/>
              <a:t>intramedullary</a:t>
            </a:r>
            <a:r>
              <a:rPr lang="en-US" dirty="0" smtClean="0"/>
              <a:t>) -90 per cent</a:t>
            </a:r>
          </a:p>
          <a:p>
            <a:pPr marL="0" indent="0">
              <a:buNone/>
            </a:pPr>
            <a:r>
              <a:rPr lang="en-US" dirty="0" smtClean="0"/>
              <a:t>              Peripheral (</a:t>
            </a:r>
            <a:r>
              <a:rPr lang="en-US" dirty="0" err="1" smtClean="0"/>
              <a:t>juxtacortical</a:t>
            </a:r>
            <a:r>
              <a:rPr lang="en-US" dirty="0" smtClean="0"/>
              <a:t> and surface)</a:t>
            </a:r>
          </a:p>
          <a:p>
            <a:pPr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</a:p>
        </p:txBody>
      </p:sp>
    </p:spTree>
    <p:extLst>
      <p:ext uri="{BB962C8B-B14F-4D97-AF65-F5344CB8AC3E}">
        <p14:creationId xmlns="" xmlns:p14="http://schemas.microsoft.com/office/powerpoint/2010/main" val="24755996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037" y="1834680"/>
            <a:ext cx="8802230" cy="4816036"/>
          </a:xfrm>
        </p:spPr>
        <p:txBody>
          <a:bodyPr>
            <a:normAutofit/>
          </a:bodyPr>
          <a:lstStyle/>
          <a:p>
            <a:r>
              <a:rPr lang="en-US" dirty="0" smtClean="0"/>
              <a:t>Occur more commonly after 40 years of age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Male &gt; female</a:t>
            </a:r>
          </a:p>
          <a:p>
            <a:r>
              <a:rPr lang="en-US" dirty="0"/>
              <a:t>It is most common in the femur, </a:t>
            </a:r>
            <a:r>
              <a:rPr lang="en-US" dirty="0" err="1"/>
              <a:t>humerus</a:t>
            </a:r>
            <a:r>
              <a:rPr lang="en-US" dirty="0"/>
              <a:t>, ribs and on the surface of the </a:t>
            </a:r>
            <a:r>
              <a:rPr lang="en-US" dirty="0" smtClean="0"/>
              <a:t>pelvis</a:t>
            </a:r>
          </a:p>
          <a:p>
            <a:r>
              <a:rPr lang="en-US" dirty="0" smtClean="0"/>
              <a:t>Higher risk in  patients </a:t>
            </a:r>
            <a:r>
              <a:rPr lang="en-US" dirty="0"/>
              <a:t>with </a:t>
            </a:r>
            <a:r>
              <a:rPr lang="en-US" dirty="0" err="1"/>
              <a:t>Ollier's</a:t>
            </a:r>
            <a:r>
              <a:rPr lang="en-US" dirty="0"/>
              <a:t> disease (multiple </a:t>
            </a:r>
            <a:r>
              <a:rPr lang="en-US" dirty="0" err="1"/>
              <a:t>enchondromatosis</a:t>
            </a:r>
            <a:r>
              <a:rPr lang="en-US" dirty="0"/>
              <a:t>) or </a:t>
            </a:r>
            <a:r>
              <a:rPr lang="en-US" dirty="0" err="1"/>
              <a:t>Maffucci's</a:t>
            </a:r>
            <a:r>
              <a:rPr lang="en-US" dirty="0"/>
              <a:t> syndrome (multiple </a:t>
            </a:r>
            <a:r>
              <a:rPr lang="en-US" dirty="0" err="1"/>
              <a:t>enchondromas</a:t>
            </a:r>
            <a:r>
              <a:rPr lang="en-US" dirty="0"/>
              <a:t> and </a:t>
            </a:r>
            <a:r>
              <a:rPr lang="en-US" dirty="0" err="1"/>
              <a:t>hemangiomas</a:t>
            </a:r>
            <a:r>
              <a:rPr lang="en-US" dirty="0"/>
              <a:t>) 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83540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features</a:t>
            </a:r>
            <a:endParaRPr 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0" y="1905246"/>
            <a:ext cx="9144000" cy="4710188"/>
          </a:xfrm>
        </p:spPr>
        <p:txBody>
          <a:bodyPr/>
          <a:lstStyle/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/>
              <a:t>A high-grade, fast growing tumor can present with excruciating pain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A low grade, more indolent tumor is more likely to present as an older patient complaining of hip pain and swelling. </a:t>
            </a:r>
            <a:endParaRPr lang="en-US" dirty="0" smtClean="0"/>
          </a:p>
          <a:p>
            <a:pPr lvl="1"/>
            <a:r>
              <a:rPr lang="en-US" dirty="0" smtClean="0"/>
              <a:t>Pelvic </a:t>
            </a:r>
            <a:r>
              <a:rPr lang="en-US" dirty="0"/>
              <a:t>tumors present with urinary frequency or obstruction or may masquerade as "groin muscle pulls".</a:t>
            </a:r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2399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X – ray – </a:t>
            </a:r>
          </a:p>
          <a:p>
            <a:pPr marL="0" indent="0">
              <a:buNone/>
            </a:pPr>
            <a:r>
              <a:rPr lang="en-US" dirty="0" err="1"/>
              <a:t>C</a:t>
            </a:r>
            <a:r>
              <a:rPr lang="en-US" dirty="0" err="1" smtClean="0"/>
              <a:t>hondrosarcoma</a:t>
            </a:r>
            <a:r>
              <a:rPr lang="en-US" dirty="0" smtClean="0"/>
              <a:t> </a:t>
            </a:r>
            <a:r>
              <a:rPr lang="en-US" dirty="0"/>
              <a:t>is a fusiform, lucent defect with scalloping of the inner cortex and periosteal reaction. Extension into the soft tissue may be present as well as punctate or stippled calcification of the cartilage matrix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b="1" u="sng" dirty="0"/>
          </a:p>
        </p:txBody>
      </p:sp>
    </p:spTree>
    <p:extLst>
      <p:ext uri="{BB962C8B-B14F-4D97-AF65-F5344CB8AC3E}">
        <p14:creationId xmlns="" xmlns:p14="http://schemas.microsoft.com/office/powerpoint/2010/main" val="10923415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ondrosarcoma femur xray.jpg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404" b="1404"/>
          <a:stretch/>
        </p:blipFill>
        <p:spPr>
          <a:xfrm>
            <a:off x="0" y="987905"/>
            <a:ext cx="4339376" cy="5279545"/>
          </a:xfrm>
        </p:spPr>
      </p:pic>
      <p:pic>
        <p:nvPicPr>
          <p:cNvPr id="7" name="Content Placeholder 6" descr="Chondrosarcoma 02.jpg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569" r="-569"/>
          <a:stretch>
            <a:fillRect/>
          </a:stretch>
        </p:blipFill>
        <p:spPr>
          <a:xfrm>
            <a:off x="4956767" y="987905"/>
            <a:ext cx="4187233" cy="5279545"/>
          </a:xfrm>
        </p:spPr>
      </p:pic>
      <p:sp>
        <p:nvSpPr>
          <p:cNvPr id="8" name="TextBox 7"/>
          <p:cNvSpPr txBox="1"/>
          <p:nvPr/>
        </p:nvSpPr>
        <p:spPr>
          <a:xfrm>
            <a:off x="3295444" y="480510"/>
            <a:ext cx="351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Chondrosarcoma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769169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04881"/>
            <a:ext cx="9144000" cy="4736459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C.T. scan – </a:t>
            </a:r>
          </a:p>
          <a:p>
            <a:pPr marL="0" indent="0">
              <a:buNone/>
            </a:pPr>
            <a:r>
              <a:rPr lang="en-US" dirty="0"/>
              <a:t>H</a:t>
            </a:r>
            <a:r>
              <a:rPr lang="en-US" dirty="0" smtClean="0"/>
              <a:t>elpful </a:t>
            </a:r>
            <a:r>
              <a:rPr lang="en-US" dirty="0"/>
              <a:t>in defining the integrity of the cortex and distribution of calcification</a:t>
            </a:r>
            <a:r>
              <a:rPr lang="en-US" dirty="0" smtClean="0"/>
              <a:t>.</a:t>
            </a:r>
          </a:p>
          <a:p>
            <a:r>
              <a:rPr lang="en-US" b="1" u="sng" dirty="0" smtClean="0"/>
              <a:t>MRI – 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urgical </a:t>
            </a:r>
            <a:r>
              <a:rPr lang="en-US" dirty="0"/>
              <a:t>planning as it demonstrates the </a:t>
            </a:r>
            <a:r>
              <a:rPr lang="en-US" dirty="0" err="1"/>
              <a:t>intraosseus</a:t>
            </a:r>
            <a:r>
              <a:rPr lang="en-US" dirty="0"/>
              <a:t> and soft tissue involvement of the tumor.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MRI </a:t>
            </a:r>
            <a:r>
              <a:rPr lang="en-US" dirty="0"/>
              <a:t>is also helpful in evaluating possible malignant degeneration of </a:t>
            </a:r>
            <a:r>
              <a:rPr lang="en-US" dirty="0" err="1"/>
              <a:t>osteochondromas</a:t>
            </a:r>
            <a:r>
              <a:rPr lang="en-US" dirty="0"/>
              <a:t> by allowing accurate measurements of the cartilage cap</a:t>
            </a:r>
            <a:endParaRPr lang="en-US" b="1" u="sng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438910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457200" y="1371600"/>
            <a:ext cx="4411091" cy="5752617"/>
          </a:xfrm>
        </p:spPr>
        <p:txBody>
          <a:bodyPr/>
          <a:lstStyle/>
          <a:p>
            <a:r>
              <a:rPr lang="en-US" dirty="0" smtClean="0"/>
              <a:t>Biopsy  - Incisional biopsy done</a:t>
            </a:r>
          </a:p>
        </p:txBody>
      </p:sp>
    </p:spTree>
    <p:extLst>
      <p:ext uri="{BB962C8B-B14F-4D97-AF65-F5344CB8AC3E}">
        <p14:creationId xmlns="" xmlns:p14="http://schemas.microsoft.com/office/powerpoint/2010/main" val="30245864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Treatment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Treatment of </a:t>
            </a:r>
            <a:r>
              <a:rPr lang="en-US" dirty="0" err="1"/>
              <a:t>chondrosarcoma</a:t>
            </a:r>
            <a:r>
              <a:rPr lang="en-US" dirty="0"/>
              <a:t> is wide surgical excision. There is a very limited role for chemotherapy or radiation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Low grade tm. – Limb salvage surgery(WLE)</a:t>
            </a:r>
          </a:p>
          <a:p>
            <a:r>
              <a:rPr lang="en-US" dirty="0" smtClean="0"/>
              <a:t>High grade tm. - Amputation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4280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2891" t="3727" r="10937"/>
          <a:stretch>
            <a:fillRect/>
          </a:stretch>
        </p:blipFill>
        <p:spPr bwMode="auto">
          <a:xfrm flipH="1" flipV="1">
            <a:off x="228600" y="724486"/>
            <a:ext cx="8305800" cy="5904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0" y="2362200"/>
            <a:ext cx="60484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err="1" smtClean="0"/>
              <a:t>Osteochondroma</a:t>
            </a:r>
            <a:endParaRPr lang="en-US" sz="6000" dirty="0" smtClean="0"/>
          </a:p>
          <a:p>
            <a:pPr algn="ctr"/>
            <a:r>
              <a:rPr lang="en-US" sz="6000" dirty="0" smtClean="0"/>
              <a:t>( </a:t>
            </a:r>
            <a:r>
              <a:rPr lang="en-US" sz="6000" dirty="0" err="1" smtClean="0"/>
              <a:t>Exostosis</a:t>
            </a:r>
            <a:r>
              <a:rPr lang="en-US" sz="6000" dirty="0" smtClean="0"/>
              <a:t>)</a:t>
            </a:r>
            <a:endParaRPr lang="en-US" sz="60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582</TotalTime>
  <Words>1892</Words>
  <Application>Microsoft Office PowerPoint</Application>
  <PresentationFormat>On-screen Show (4:3)</PresentationFormat>
  <Paragraphs>447</Paragraphs>
  <Slides>109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1" baseType="lpstr">
      <vt:lpstr>Urban</vt:lpstr>
      <vt:lpstr>Image</vt:lpstr>
      <vt:lpstr>BONE &amp; JOINT INFECTIONS -SURGICAL MANAGEMENT- </vt:lpstr>
      <vt:lpstr>OVERVIEW</vt:lpstr>
      <vt:lpstr>Infection in bone</vt:lpstr>
      <vt:lpstr>Acute  Osteomyelitis</vt:lpstr>
      <vt:lpstr>Slide 5</vt:lpstr>
      <vt:lpstr>Acute haematogenous osteomyelitis </vt:lpstr>
      <vt:lpstr>Acute haematogenous OM</vt:lpstr>
      <vt:lpstr> Acute Osteomyelitis  Source Of Infection </vt:lpstr>
      <vt:lpstr> Acute Osteomyelitis Organism</vt:lpstr>
      <vt:lpstr>Acute  Osteomyelitis</vt:lpstr>
      <vt:lpstr>Acute Osteomyelitis  Clinical Features</vt:lpstr>
      <vt:lpstr> Acute Osteomyelitis  Pathology </vt:lpstr>
      <vt:lpstr>Acute  Osteomyelitis</vt:lpstr>
      <vt:lpstr>Acute Osteomyelitis</vt:lpstr>
      <vt:lpstr>Slide 15</vt:lpstr>
      <vt:lpstr>Slide 16</vt:lpstr>
      <vt:lpstr>Acute  Osteomyelitis</vt:lpstr>
      <vt:lpstr>Acute  Osteomyelitis</vt:lpstr>
      <vt:lpstr>Acute Osteomyelitis Treatment</vt:lpstr>
      <vt:lpstr>Acute Osteomyelitis Treatment</vt:lpstr>
      <vt:lpstr>Slide 21</vt:lpstr>
      <vt:lpstr>Subacute Osteomyelitis Clinical features</vt:lpstr>
      <vt:lpstr> Subacute Osteomyelitis Pathology </vt:lpstr>
      <vt:lpstr>SUBACUTE HEMATOGENOUS OSTEOMYELITIS BRODIE ABSCESS</vt:lpstr>
      <vt:lpstr>SUBACUTE HEMATOGENOUS OSTEOMYELITIS Gledhill classification</vt:lpstr>
      <vt:lpstr>Subacute Osteomyelitis Investigation</vt:lpstr>
      <vt:lpstr>Brodie abscess</vt:lpstr>
      <vt:lpstr>Subacute Osteomyelitis Treatment</vt:lpstr>
      <vt:lpstr>CHRONIC OSTEOMYELITIS</vt:lpstr>
      <vt:lpstr>CHRONIC OSTEOMYELITIS</vt:lpstr>
      <vt:lpstr>com</vt:lpstr>
      <vt:lpstr>Classification of COM</vt:lpstr>
      <vt:lpstr>Anatomical classification</vt:lpstr>
      <vt:lpstr>Diagnosis COM </vt:lpstr>
      <vt:lpstr>Clinical evaluation COM</vt:lpstr>
      <vt:lpstr>Laboratory COM </vt:lpstr>
      <vt:lpstr>Imaging studies in COM</vt:lpstr>
      <vt:lpstr>Sinography </vt:lpstr>
      <vt:lpstr>Imaging -</vt:lpstr>
      <vt:lpstr>COM Imaging</vt:lpstr>
      <vt:lpstr>COM Imaging</vt:lpstr>
      <vt:lpstr>Treatment of COM</vt:lpstr>
      <vt:lpstr>Surgical treatment of COM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T B spine</vt:lpstr>
      <vt:lpstr>Slide 54</vt:lpstr>
      <vt:lpstr>Slide 55</vt:lpstr>
      <vt:lpstr>Slide 56</vt:lpstr>
      <vt:lpstr>Definition </vt:lpstr>
      <vt:lpstr>Etiology (microbiology) </vt:lpstr>
      <vt:lpstr>Slide 59</vt:lpstr>
      <vt:lpstr>Slide 60</vt:lpstr>
      <vt:lpstr>Slide 61</vt:lpstr>
      <vt:lpstr>Clinical manifestations 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Surgical Management Malignant Bone tumors</vt:lpstr>
      <vt:lpstr>Classification of malignant tumors of bone:</vt:lpstr>
      <vt:lpstr>Osteosarcoma (Osteogenic sarcoma)</vt:lpstr>
      <vt:lpstr>Slide 74</vt:lpstr>
      <vt:lpstr>Slide 75</vt:lpstr>
      <vt:lpstr>Slide 76</vt:lpstr>
      <vt:lpstr>Clinical features</vt:lpstr>
      <vt:lpstr>Slide 78</vt:lpstr>
      <vt:lpstr>Slide 79</vt:lpstr>
      <vt:lpstr>Slide 80</vt:lpstr>
      <vt:lpstr>Slide 81</vt:lpstr>
      <vt:lpstr>Slide 82</vt:lpstr>
      <vt:lpstr>  Definitive  Surgery</vt:lpstr>
      <vt:lpstr>Slide 84</vt:lpstr>
      <vt:lpstr>Limb salvage surgery</vt:lpstr>
      <vt:lpstr>Slide 86</vt:lpstr>
      <vt:lpstr>Slide 87</vt:lpstr>
      <vt:lpstr>Slide 88</vt:lpstr>
      <vt:lpstr>Chondrosarcoma</vt:lpstr>
      <vt:lpstr>Slide 90</vt:lpstr>
      <vt:lpstr>Slide 91</vt:lpstr>
      <vt:lpstr>Clinical features</vt:lpstr>
      <vt:lpstr>Investigations</vt:lpstr>
      <vt:lpstr>Slide 94</vt:lpstr>
      <vt:lpstr>Slide 95</vt:lpstr>
      <vt:lpstr>Slide 96</vt:lpstr>
      <vt:lpstr>Treatment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BONE &amp; JOINT INFECTIONS -SURGICAL MANAGEMENT-</dc:title>
  <dc:creator>HP</dc:creator>
  <cp:lastModifiedBy>HP</cp:lastModifiedBy>
  <cp:revision>55</cp:revision>
  <dcterms:created xsi:type="dcterms:W3CDTF">2006-08-16T00:00:00Z</dcterms:created>
  <dcterms:modified xsi:type="dcterms:W3CDTF">2018-10-05T04:25:48Z</dcterms:modified>
</cp:coreProperties>
</file>